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21" r:id="rId2"/>
    <p:sldId id="447" r:id="rId3"/>
    <p:sldId id="438" r:id="rId4"/>
    <p:sldId id="422" r:id="rId5"/>
    <p:sldId id="440" r:id="rId6"/>
    <p:sldId id="446" r:id="rId7"/>
    <p:sldId id="448" r:id="rId8"/>
    <p:sldId id="444" r:id="rId9"/>
    <p:sldId id="441" r:id="rId10"/>
    <p:sldId id="439" r:id="rId11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9D09"/>
    <a:srgbClr val="FFFFCC"/>
    <a:srgbClr val="EAEAEA"/>
    <a:srgbClr val="FFCC99"/>
    <a:srgbClr val="CCFFFF"/>
    <a:srgbClr val="FFCCCC"/>
    <a:srgbClr val="FF9966"/>
    <a:srgbClr val="FFFF99"/>
    <a:srgbClr val="0000FF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3625" autoAdjust="0"/>
  </p:normalViewPr>
  <p:slideViewPr>
    <p:cSldViewPr>
      <p:cViewPr>
        <p:scale>
          <a:sx n="100" d="100"/>
          <a:sy n="100" d="100"/>
        </p:scale>
        <p:origin x="-9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8780" cy="496333"/>
          </a:xfrm>
          <a:prstGeom prst="rect">
            <a:avLst/>
          </a:prstGeom>
        </p:spPr>
        <p:txBody>
          <a:bodyPr vert="horz" lIns="91923" tIns="45961" rIns="91923" bIns="4596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2" y="1"/>
            <a:ext cx="2938780" cy="496333"/>
          </a:xfrm>
          <a:prstGeom prst="rect">
            <a:avLst/>
          </a:prstGeom>
        </p:spPr>
        <p:txBody>
          <a:bodyPr vert="horz" lIns="91923" tIns="45961" rIns="91923" bIns="45961" rtlCol="0"/>
          <a:lstStyle>
            <a:lvl1pPr algn="r">
              <a:defRPr sz="1200"/>
            </a:lvl1pPr>
          </a:lstStyle>
          <a:p>
            <a:fld id="{9F665555-6E42-4E4E-BF2B-23C400FBB22B}" type="datetimeFigureOut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3" tIns="45961" rIns="91923" bIns="4596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6"/>
            <a:ext cx="5425440" cy="4466987"/>
          </a:xfrm>
          <a:prstGeom prst="rect">
            <a:avLst/>
          </a:prstGeom>
        </p:spPr>
        <p:txBody>
          <a:bodyPr vert="horz" lIns="91923" tIns="45961" rIns="91923" bIns="4596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2"/>
            <a:ext cx="2938780" cy="496333"/>
          </a:xfrm>
          <a:prstGeom prst="rect">
            <a:avLst/>
          </a:prstGeom>
        </p:spPr>
        <p:txBody>
          <a:bodyPr vert="horz" lIns="91923" tIns="45961" rIns="91923" bIns="4596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2" y="9428582"/>
            <a:ext cx="2938780" cy="496333"/>
          </a:xfrm>
          <a:prstGeom prst="rect">
            <a:avLst/>
          </a:prstGeom>
        </p:spPr>
        <p:txBody>
          <a:bodyPr vert="horz" lIns="91923" tIns="45961" rIns="91923" bIns="45961" rtlCol="0" anchor="b"/>
          <a:lstStyle>
            <a:lvl1pPr algn="r">
              <a:defRPr sz="1200"/>
            </a:lvl1pPr>
          </a:lstStyle>
          <a:p>
            <a:fld id="{9CA317AC-A390-4395-AE26-FF4AEB80DF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317AC-A390-4395-AE26-FF4AEB80DFA7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317AC-A390-4395-AE26-FF4AEB80DFA7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B5864DDF-BAFD-4511-A37D-FAB3D87295A3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9482B1DC-B5FB-45DF-B40E-E22487A95A73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840660" y="9427627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7" tIns="45385" rIns="90777" bIns="45385" anchor="b"/>
          <a:lstStyle/>
          <a:p>
            <a:pPr algn="r"/>
            <a:fld id="{E5E20C18-083B-4F46-A3C5-60B82465A590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40660" y="9427627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7" tIns="45385" rIns="90777" bIns="45385" anchor="b"/>
          <a:lstStyle/>
          <a:p>
            <a:pPr algn="r"/>
            <a:fld id="{EFD0109E-856C-44A3-8C3E-2C804C8C196B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840660" y="9427627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7" tIns="45385" rIns="90777" bIns="45385" anchor="b"/>
          <a:lstStyle/>
          <a:p>
            <a:pPr algn="r"/>
            <a:fld id="{E5E20C18-083B-4F46-A3C5-60B82465A590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40660" y="9427627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7" tIns="45385" rIns="90777" bIns="45385" anchor="b"/>
          <a:lstStyle/>
          <a:p>
            <a:pPr algn="r"/>
            <a:fld id="{EFD0109E-856C-44A3-8C3E-2C804C8C196B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B5864DDF-BAFD-4511-A37D-FAB3D87295A3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9482B1DC-B5FB-45DF-B40E-E22487A95A73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840661" y="9427629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7" tIns="45385" rIns="90777" bIns="45385" anchor="b"/>
          <a:lstStyle/>
          <a:p>
            <a:pPr algn="r"/>
            <a:fld id="{E5E20C18-083B-4F46-A3C5-60B82465A590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40661" y="9427629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77" tIns="45385" rIns="90777" bIns="45385" anchor="b"/>
          <a:lstStyle/>
          <a:p>
            <a:pPr algn="r"/>
            <a:fld id="{EFD0109E-856C-44A3-8C3E-2C804C8C196B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B5864DDF-BAFD-4511-A37D-FAB3D87295A3}" type="slidenum">
              <a:rPr lang="ru-RU" sz="1200">
                <a:latin typeface="Calibri" pitchFamily="34" charset="0"/>
              </a:rPr>
              <a:pPr algn="r"/>
              <a:t>7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9482B1DC-B5FB-45DF-B40E-E22487A95A73}" type="slidenum">
              <a:rPr lang="ru-RU" sz="1200">
                <a:latin typeface="Calibri" pitchFamily="34" charset="0"/>
              </a:rPr>
              <a:pPr algn="r"/>
              <a:t>7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B5864DDF-BAFD-4511-A37D-FAB3D87295A3}" type="slidenum">
              <a:rPr lang="ru-RU" sz="1200">
                <a:latin typeface="Calibri" pitchFamily="34" charset="0"/>
              </a:rPr>
              <a:pPr algn="r"/>
              <a:t>8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9482B1DC-B5FB-45DF-B40E-E22487A95A73}" type="slidenum">
              <a:rPr lang="ru-RU" sz="1200">
                <a:latin typeface="Calibri" pitchFamily="34" charset="0"/>
              </a:rPr>
              <a:pPr algn="r"/>
              <a:t>8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B5864DDF-BAFD-4511-A37D-FAB3D87295A3}" type="slidenum">
              <a:rPr lang="ru-RU" sz="1200">
                <a:latin typeface="Calibri" pitchFamily="34" charset="0"/>
              </a:rPr>
              <a:pPr algn="r"/>
              <a:t>9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40661" y="9427628"/>
            <a:ext cx="2939567" cy="4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68" tIns="45380" rIns="90768" bIns="45380" anchor="b"/>
          <a:lstStyle/>
          <a:p>
            <a:pPr algn="r"/>
            <a:fld id="{9482B1DC-B5FB-45DF-B40E-E22487A95A73}" type="slidenum">
              <a:rPr lang="ru-RU" sz="1200">
                <a:latin typeface="Calibri" pitchFamily="34" charset="0"/>
              </a:rPr>
              <a:pPr algn="r"/>
              <a:t>9</a:t>
            </a:fld>
            <a:endParaRPr lang="ru-RU" sz="1200" dirty="0">
              <a:latin typeface="Calibri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638F-F1FF-40AE-8E1F-EAF027DB22A9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F880-32A2-42FA-88B9-E3A9BD34D416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BD722-49EC-436B-A864-6F25EBC38A05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E3E8-3772-4244-A941-0EA2CE457B5B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556C-A030-4F71-8E6B-01083FBAF12D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00E7-A366-4303-8BC8-1F419DDA2B64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F481-D834-4AC6-A566-0D0EF9BAC4A9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A6B0-258E-405D-BB89-E13355157554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7D65-1AE6-4347-9655-1F4B1BA7D89B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7DAFA-AD12-4749-97F9-1F45635149EA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40E5-F90E-474A-880B-7110AD30A5B1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6E71-CE8A-43A1-901F-C18926A33AB3}" type="datetime1">
              <a:rPr lang="ru-RU" smtClean="0"/>
              <a:pPr/>
              <a:t>04.06.2020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6D0E6-021E-4393-A40D-8952F36ABAB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13"/>
          <p:cNvSpPr>
            <a:spLocks noChangeArrowheads="1"/>
          </p:cNvSpPr>
          <p:nvPr/>
        </p:nvSpPr>
        <p:spPr bwMode="auto">
          <a:xfrm>
            <a:off x="982663" y="133350"/>
            <a:ext cx="79818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D19D09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</a:t>
            </a:r>
          </a:p>
          <a:p>
            <a:pPr algn="ctr"/>
            <a:r>
              <a:rPr lang="ru-RU" sz="2400" b="1" dirty="0">
                <a:solidFill>
                  <a:srgbClr val="D19D09"/>
                </a:solidFill>
                <a:latin typeface="Times New Roman" pitchFamily="18" charset="0"/>
                <a:cs typeface="Times New Roman" pitchFamily="18" charset="0"/>
              </a:rPr>
              <a:t> медицинского страхования Тверской области</a:t>
            </a:r>
            <a:endParaRPr lang="ru-RU" sz="2400" b="1" dirty="0">
              <a:solidFill>
                <a:srgbClr val="D19D09"/>
              </a:solidFill>
            </a:endParaRPr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0" y="1069633"/>
            <a:ext cx="8964488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ru-RU" sz="3200" b="1" i="1" dirty="0">
              <a:solidFill>
                <a:srgbClr val="990000"/>
              </a:solidFill>
              <a:latin typeface="Times New Roman" pitchFamily="18" charset="0"/>
            </a:endParaRPr>
          </a:p>
          <a:p>
            <a:pPr lvl="0"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 результатах контроля объемов, сроков, качества и условий предоставления медицинской помощи по онкологии в медицинских организациях в сфере ОМС Тверской области за январь – апрель 2020</a:t>
            </a:r>
            <a:endParaRPr lang="ru-RU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b="1" i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b="1" i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b="1" i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b="1" i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Докладчик:    Гешко Елена Владимировна,</a:t>
            </a:r>
          </a:p>
          <a:p>
            <a:pPr>
              <a:spcBef>
                <a:spcPct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начальник отдела контроля объемов, сроков,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качества и условий предоставления медицинской помощи</a:t>
            </a:r>
          </a:p>
          <a:p>
            <a:pPr algn="ctr"/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</a:rPr>
              <a:t>г.Тверь</a:t>
            </a:r>
          </a:p>
          <a:p>
            <a:pPr algn="ctr"/>
            <a:endParaRPr lang="ru-RU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4400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8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2"/>
            <a:ext cx="787266" cy="10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13"/>
          <p:cNvSpPr>
            <a:spLocks noChangeArrowheads="1"/>
          </p:cNvSpPr>
          <p:nvPr/>
        </p:nvSpPr>
        <p:spPr bwMode="auto">
          <a:xfrm>
            <a:off x="971599" y="133350"/>
            <a:ext cx="79928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Сведения по профилю «Онкология» за январь – апрель 2020 года (из реестров счетов)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0" y="1298641"/>
            <a:ext cx="8964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Количество онкологических пациентов, пролеченных при оказании медицинской помощи в условиях круглосуточного и дневного стационаров, в разрезе стадий</a:t>
            </a:r>
            <a:endParaRPr lang="ru-RU" sz="4400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8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2"/>
            <a:ext cx="787266" cy="100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" y="2276872"/>
          <a:ext cx="9108500" cy="30249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1596"/>
                <a:gridCol w="995840"/>
                <a:gridCol w="510076"/>
                <a:gridCol w="1093020"/>
                <a:gridCol w="582944"/>
                <a:gridCol w="1093020"/>
                <a:gridCol w="582944"/>
                <a:gridCol w="1020152"/>
                <a:gridCol w="582944"/>
                <a:gridCol w="1093020"/>
                <a:gridCol w="582944"/>
              </a:tblGrid>
              <a:tr h="354355">
                <a:tc rowSpan="2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 стадия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 стадия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 стадия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 стадия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 стадия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97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</a:t>
                      </a:r>
                    </a:p>
                    <a:p>
                      <a:pPr algn="ctr"/>
                      <a:r>
                        <a:rPr lang="ru-RU" sz="1400" dirty="0" smtClean="0"/>
                        <a:t>пациентов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</a:t>
                      </a:r>
                    </a:p>
                    <a:p>
                      <a:pPr algn="ctr"/>
                      <a:r>
                        <a:rPr lang="ru-RU" sz="1400" dirty="0" smtClean="0"/>
                        <a:t>пациентов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</a:t>
                      </a:r>
                    </a:p>
                    <a:p>
                      <a:pPr algn="ctr"/>
                      <a:r>
                        <a:rPr lang="ru-RU" sz="1400" dirty="0" smtClean="0"/>
                        <a:t>пациентов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</a:t>
                      </a:r>
                    </a:p>
                    <a:p>
                      <a:pPr algn="ctr"/>
                      <a:r>
                        <a:rPr lang="ru-RU" sz="1400" dirty="0" smtClean="0"/>
                        <a:t>пациентов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</a:t>
                      </a:r>
                    </a:p>
                    <a:p>
                      <a:pPr algn="ctr"/>
                      <a:r>
                        <a:rPr lang="ru-RU" sz="1400" dirty="0" smtClean="0"/>
                        <a:t>пациентов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Тверская</a:t>
                      </a:r>
                    </a:p>
                    <a:p>
                      <a:r>
                        <a:rPr lang="ru-RU" sz="1400" dirty="0" smtClean="0"/>
                        <a:t>область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648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РФ </a:t>
                      </a:r>
                      <a:r>
                        <a:rPr lang="ru-RU" sz="1400" dirty="0" smtClean="0"/>
                        <a:t>(данные январь – февраль 2020)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 smtClean="0"/>
                        <a:t>14,9</a:t>
                      </a:r>
                      <a:endParaRPr lang="ru-RU" sz="15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25,6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13"/>
          <p:cNvSpPr>
            <a:spLocks noChangeArrowheads="1"/>
          </p:cNvSpPr>
          <p:nvPr/>
        </p:nvSpPr>
        <p:spPr bwMode="auto">
          <a:xfrm>
            <a:off x="179513" y="5445224"/>
            <a:ext cx="8856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Лечение ЗНО с 3 – 4 стадиями составляет  45,9% от СБО, средний показатель по РФ составляет 56,3 % (данные январь – февраль 2020).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5" name="Прямоугольник 13"/>
          <p:cNvSpPr>
            <a:spLocks noChangeArrowheads="1"/>
          </p:cNvSpPr>
          <p:nvPr/>
        </p:nvSpPr>
        <p:spPr bwMode="auto">
          <a:xfrm>
            <a:off x="899592" y="116632"/>
            <a:ext cx="824440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Сведения о средней стоимости случая больничного обслуживания по профилю «Онкология» в стационарных условиях за январь – апрель 2020 года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Rectangle 69"/>
          <p:cNvSpPr>
            <a:spLocks noChangeArrowheads="1"/>
          </p:cNvSpPr>
          <p:nvPr/>
        </p:nvSpPr>
        <p:spPr bwMode="auto">
          <a:xfrm>
            <a:off x="8172450" y="1127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66564" name="Text Box 12"/>
          <p:cNvSpPr txBox="1">
            <a:spLocks noChangeArrowheads="1"/>
          </p:cNvSpPr>
          <p:nvPr/>
        </p:nvSpPr>
        <p:spPr bwMode="auto">
          <a:xfrm>
            <a:off x="8534400" y="6400800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pic>
        <p:nvPicPr>
          <p:cNvPr id="15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42875" y="0"/>
            <a:ext cx="828725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503" y="1628800"/>
          <a:ext cx="8928991" cy="49991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9171"/>
                <a:gridCol w="1911117"/>
                <a:gridCol w="1745924"/>
                <a:gridCol w="1793986"/>
                <a:gridCol w="1628793"/>
              </a:tblGrid>
              <a:tr h="84028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 оказания                       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год, тыс.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год, тыс.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Рост,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5000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Круглосуточный стационар                                                 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Тверская область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117,3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908">
                <a:tc vMerge="1"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 (факт)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134,8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68908">
                <a:tc vMerge="1">
                  <a:txBody>
                    <a:bodyPr/>
                    <a:lstStyle/>
                    <a:p>
                      <a:pPr algn="l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 (норматив)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131,4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8690">
                <a:tc rowSpan="3"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Дневной стационар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Тверская область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127,3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8690">
                <a:tc vMerge="1"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 (факт)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156,6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78690">
                <a:tc vMerge="1">
                  <a:txBody>
                    <a:bodyPr/>
                    <a:lstStyle/>
                    <a:p>
                      <a:pPr algn="l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РФ (норматив)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5" name="Прямоугольник 13"/>
          <p:cNvSpPr>
            <a:spLocks noChangeArrowheads="1"/>
          </p:cNvSpPr>
          <p:nvPr/>
        </p:nvSpPr>
        <p:spPr bwMode="auto">
          <a:xfrm>
            <a:off x="899592" y="0"/>
            <a:ext cx="82444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Оплата медицинской помощи по КСГ в условиях круглосуточного стационара ГБУЗ ТОКОД за январь- апрель 2020 </a:t>
            </a:r>
            <a:endParaRPr lang="ru-RU" sz="2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69"/>
          <p:cNvSpPr>
            <a:spLocks noChangeArrowheads="1"/>
          </p:cNvSpPr>
          <p:nvPr/>
        </p:nvSpPr>
        <p:spPr bwMode="auto">
          <a:xfrm>
            <a:off x="8172450" y="1127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60420" name="Text Box 12"/>
          <p:cNvSpPr txBox="1">
            <a:spLocks noChangeArrowheads="1"/>
          </p:cNvSpPr>
          <p:nvPr/>
        </p:nvSpPr>
        <p:spPr bwMode="auto">
          <a:xfrm>
            <a:off x="8534400" y="6400800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7000892" y="6492899"/>
            <a:ext cx="2133600" cy="365125"/>
          </a:xfrm>
        </p:spPr>
        <p:txBody>
          <a:bodyPr/>
          <a:lstStyle/>
          <a:p>
            <a:pPr>
              <a:defRPr/>
            </a:pPr>
            <a:fld id="{3EE7F78F-06CB-4327-95A3-F81D3C2D9443}" type="slidenum"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8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2"/>
            <a:ext cx="78726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3"/>
          <p:cNvSpPr>
            <a:spLocks noChangeArrowheads="1"/>
          </p:cNvSpPr>
          <p:nvPr/>
        </p:nvSpPr>
        <p:spPr bwMode="auto">
          <a:xfrm>
            <a:off x="142844" y="4357694"/>
            <a:ext cx="89289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Средний коэффициент затратоемкости по ХТ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3,3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Средняя стоимость случая по ХТ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86,7 тыс. руб.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КСГ 1-3 уровня в объемах СБО по ХТ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58,6%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(по РФ – 64,3%) 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КСГ 1-3 уровня в стоимостном объеме 26,8% 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КСГ 8 - 13 уровня в объемах СБО по ХТ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12,3%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(по РФ – 11,1%) 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КСГ 8 - 13 уровня в стоимостном объеме 38,3%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1000108"/>
          <a:ext cx="8607900" cy="30197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8438"/>
                <a:gridCol w="6311727"/>
                <a:gridCol w="691437"/>
                <a:gridCol w="1106298"/>
              </a:tblGrid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КЗ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Наименование КСГ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СБО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Сумма, тыс.руб.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</a:tr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0,61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ЗНО (кроме лимфоидной и кроветворной тканей), взрослые (уровень 1)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4 164,61</a:t>
                      </a:r>
                    </a:p>
                  </a:txBody>
                  <a:tcPr marL="9525" marR="9525" marT="9525" marB="0" anchor="ctr"/>
                </a:tc>
              </a:tr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1,54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2)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23 217,16</a:t>
                      </a:r>
                    </a:p>
                  </a:txBody>
                  <a:tcPr marL="9525" marR="9525" marT="9525" marB="0" anchor="ctr"/>
                </a:tc>
              </a:tr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2,42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3)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16 886,06</a:t>
                      </a:r>
                    </a:p>
                  </a:txBody>
                  <a:tcPr marL="9525" marR="9525" marT="9525" marB="0" anchor="ctr"/>
                </a:tc>
              </a:tr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3,26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4)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28 196,34</a:t>
                      </a:r>
                    </a:p>
                  </a:txBody>
                  <a:tcPr marL="9525" marR="9525" marT="9525" marB="0" anchor="ctr"/>
                </a:tc>
              </a:tr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4,06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5)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11 033,39</a:t>
                      </a:r>
                    </a:p>
                  </a:txBody>
                  <a:tcPr marL="9525" marR="9525" marT="9525" marB="0" anchor="ctr"/>
                </a:tc>
              </a:tr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4,9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6)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1 253,88</a:t>
                      </a:r>
                    </a:p>
                  </a:txBody>
                  <a:tcPr marL="9525" marR="9525" marT="9525" marB="0" anchor="ctr"/>
                </a:tc>
              </a:tr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5,87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7)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17 152,69</a:t>
                      </a:r>
                    </a:p>
                  </a:txBody>
                  <a:tcPr marL="9525" marR="9525" marT="9525" marB="0" anchor="ctr"/>
                </a:tc>
              </a:tr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7,87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ЗНО(кроме лимфоидной и кроветворной тканей), взрослые (уровень 8)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17 077,68</a:t>
                      </a:r>
                    </a:p>
                  </a:txBody>
                  <a:tcPr marL="9525" marR="9525" marT="9525" marB="0" anchor="ctr"/>
                </a:tc>
              </a:tr>
              <a:tr h="192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8,91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ЗНО(кроме лимфоидной и кроветворной тканей), взрослые (уровень 9)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9 256,83</a:t>
                      </a:r>
                    </a:p>
                  </a:txBody>
                  <a:tcPr marL="9525" marR="9525" marT="9525" marB="0" anchor="ctr"/>
                </a:tc>
              </a:tr>
              <a:tr h="2405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10,71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10)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22 418,22</a:t>
                      </a:r>
                    </a:p>
                  </a:txBody>
                  <a:tcPr marL="9525" marR="9525" marT="9525" marB="0" anchor="ctr"/>
                </a:tc>
              </a:tr>
              <a:tr h="224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12,3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11)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3 399,28</a:t>
                      </a:r>
                    </a:p>
                  </a:txBody>
                  <a:tcPr marL="9525" marR="9525" marT="9525" marB="0" anchor="ctr"/>
                </a:tc>
              </a:tr>
              <a:tr h="224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15,04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12)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8 082,12</a:t>
                      </a:r>
                    </a:p>
                  </a:txBody>
                  <a:tcPr marL="9525" marR="9525" marT="9525" marB="0" anchor="ctr"/>
                </a:tc>
              </a:tr>
              <a:tr h="224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29,52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13)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3 021,58</a:t>
                      </a:r>
                    </a:p>
                  </a:txBody>
                  <a:tcPr marL="9525" marR="9525" marT="9525" marB="0" anchor="ctr"/>
                </a:tc>
              </a:tr>
              <a:tr h="1811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/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/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/>
                        <a:t>1 905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70" marR="6970" marT="697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165 159,86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5" name="Прямоугольник 13"/>
          <p:cNvSpPr>
            <a:spLocks noChangeArrowheads="1"/>
          </p:cNvSpPr>
          <p:nvPr/>
        </p:nvSpPr>
        <p:spPr bwMode="auto">
          <a:xfrm>
            <a:off x="827584" y="0"/>
            <a:ext cx="83164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Оплата медицинской помощи по КСГ в условиях дневного стационара ГБУЗ  ТОКОД и ФГБОУ ТГМА за январь – апрель 2020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69"/>
          <p:cNvSpPr>
            <a:spLocks noChangeArrowheads="1"/>
          </p:cNvSpPr>
          <p:nvPr/>
        </p:nvSpPr>
        <p:spPr bwMode="auto">
          <a:xfrm>
            <a:off x="8172450" y="1127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60420" name="Text Box 12"/>
          <p:cNvSpPr txBox="1">
            <a:spLocks noChangeArrowheads="1"/>
          </p:cNvSpPr>
          <p:nvPr/>
        </p:nvSpPr>
        <p:spPr bwMode="auto">
          <a:xfrm>
            <a:off x="8534400" y="6400800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748464" y="6492899"/>
            <a:ext cx="386028" cy="36512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8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16632"/>
            <a:ext cx="78726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3"/>
          <p:cNvSpPr>
            <a:spLocks noChangeArrowheads="1"/>
          </p:cNvSpPr>
          <p:nvPr/>
        </p:nvSpPr>
        <p:spPr bwMode="auto">
          <a:xfrm>
            <a:off x="0" y="4786322"/>
            <a:ext cx="87849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Средний коэффициент затратоемкости по ХТ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6,5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Средняя стоимость случая по ХТ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82,6 тыс. руб.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Использование КСГ 1-3 уровня в объемах СБО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72,7%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(по РФ – 73,8%) 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Использование КСГ 1-3 уровня в стоимостном объеме 38,1% 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Использование КСГ 8 - 13 уровня в объемах СБО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13,4%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(по РФ – 13,2%) 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Использование КСГ 8 -13 уровня в стоимостном объеме 43,7%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504" y="908727"/>
          <a:ext cx="8784977" cy="34563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177"/>
                <a:gridCol w="6656615"/>
                <a:gridCol w="576064"/>
                <a:gridCol w="1080121"/>
              </a:tblGrid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КЗ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Наименование КСГ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СБО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Сумма, тыс. руб.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</a:tr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1,18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ЗНО (кроме лимфоидной и кроветворной тканей), взрослые (уровень 1)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9 823,85</a:t>
                      </a:r>
                    </a:p>
                  </a:txBody>
                  <a:tcPr marL="9525" marR="9525" marT="9525" marB="0" anchor="ctr"/>
                </a:tc>
              </a:tr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3,34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2)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30 010,66</a:t>
                      </a:r>
                    </a:p>
                  </a:txBody>
                  <a:tcPr marL="9525" marR="9525" marT="9525" marB="0" anchor="ctr"/>
                </a:tc>
              </a:tr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5,45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3)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47 932,00</a:t>
                      </a:r>
                    </a:p>
                  </a:txBody>
                  <a:tcPr marL="9525" marR="9525" marT="9525" marB="0" anchor="ctr"/>
                </a:tc>
              </a:tr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7,33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4)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16 651,48</a:t>
                      </a:r>
                    </a:p>
                  </a:txBody>
                  <a:tcPr marL="9525" marR="9525" marT="9525" marB="0" anchor="ctr"/>
                </a:tc>
              </a:tr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9,12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5)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5 208,39</a:t>
                      </a:r>
                    </a:p>
                  </a:txBody>
                  <a:tcPr marL="9525" marR="9525" marT="9525" marB="0" anchor="ctr"/>
                </a:tc>
              </a:tr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10,77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6)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9 704,43</a:t>
                      </a:r>
                    </a:p>
                  </a:txBody>
                  <a:tcPr marL="9525" marR="9525" marT="9525" marB="0" anchor="ctr"/>
                </a:tc>
              </a:tr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13,06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7)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10 276,16</a:t>
                      </a:r>
                    </a:p>
                  </a:txBody>
                  <a:tcPr marL="9525" marR="9525" marT="9525" marB="0" anchor="ctr"/>
                </a:tc>
              </a:tr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15,87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ЗНО(кроме лимфоидной и кроветворной тканей), взрослые (уровень 8)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28 801,08</a:t>
                      </a:r>
                    </a:p>
                  </a:txBody>
                  <a:tcPr marL="9525" marR="9525" marT="9525" marB="0" anchor="ctr"/>
                </a:tc>
              </a:tr>
              <a:tr h="2276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18,85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ЗНО(кроме лимфоидной и кроветворной тканей), взрослые (уровень 9) 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21 530,28</a:t>
                      </a:r>
                    </a:p>
                  </a:txBody>
                  <a:tcPr marL="9525" marR="9525" marT="9525" marB="0" anchor="ctr"/>
                </a:tc>
              </a:tr>
              <a:tr h="226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21,4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10)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2 172,70</a:t>
                      </a:r>
                    </a:p>
                  </a:txBody>
                  <a:tcPr marL="9525" marR="9525" marT="9525" marB="0" anchor="ctr"/>
                </a:tc>
              </a:tr>
              <a:tr h="250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22,71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11)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24 209,86</a:t>
                      </a:r>
                    </a:p>
                  </a:txBody>
                  <a:tcPr marL="9525" marR="9525" marT="9525" marB="0" anchor="ctr"/>
                </a:tc>
              </a:tr>
              <a:tr h="250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27,09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/>
                        <a:t>Лекарственная терапия при  ЗНО (кроме лимфоидной и кроветворной тканей), взрослые (уровень 12)                                                                           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7 907,38</a:t>
                      </a:r>
                    </a:p>
                  </a:txBody>
                  <a:tcPr marL="9525" marR="9525" marT="9525" marB="0" anchor="ctr"/>
                </a:tc>
              </a:tr>
              <a:tr h="2503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/>
                        <a:t>48,92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Лекарственная терапия при  ЗНО (кроме лимфоидной и кроветворной тканей), взрослые (уровень 13)                                                                           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16 141,94</a:t>
                      </a:r>
                    </a:p>
                  </a:txBody>
                  <a:tcPr marL="9525" marR="9525" marT="9525" marB="0" anchor="ctr"/>
                </a:tc>
              </a:tr>
              <a:tr h="201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2 788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67" marR="6467" marT="64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230 370,20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5" name="Прямоугольник 13"/>
          <p:cNvSpPr>
            <a:spLocks noChangeArrowheads="1"/>
          </p:cNvSpPr>
          <p:nvPr/>
        </p:nvSpPr>
        <p:spPr bwMode="auto">
          <a:xfrm>
            <a:off x="827584" y="116632"/>
            <a:ext cx="83164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Сведения о результатах мониторинга по профилю «Онкология» за январь – апрель 2020 года (из реестров счетов)</a:t>
            </a:r>
            <a:endParaRPr lang="ru-RU" sz="2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Rectangle 69"/>
          <p:cNvSpPr>
            <a:spLocks noChangeArrowheads="1"/>
          </p:cNvSpPr>
          <p:nvPr/>
        </p:nvSpPr>
        <p:spPr bwMode="auto">
          <a:xfrm>
            <a:off x="8172450" y="1127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66564" name="Text Box 12"/>
          <p:cNvSpPr txBox="1">
            <a:spLocks noChangeArrowheads="1"/>
          </p:cNvSpPr>
          <p:nvPr/>
        </p:nvSpPr>
        <p:spPr bwMode="auto">
          <a:xfrm>
            <a:off x="8534400" y="6400800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pic>
        <p:nvPicPr>
          <p:cNvPr id="15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07505" y="0"/>
            <a:ext cx="792087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052736"/>
          <a:ext cx="8784975" cy="57294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2244"/>
                <a:gridCol w="7260604"/>
                <a:gridCol w="1152127"/>
              </a:tblGrid>
              <a:tr h="646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Показатель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Количество,</a:t>
                      </a:r>
                      <a:r>
                        <a:rPr lang="ru-RU" sz="1400" u="none" strike="noStrike" baseline="0" dirty="0" smtClean="0"/>
                        <a:t> чел.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4189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Количество </a:t>
                      </a:r>
                      <a:r>
                        <a:rPr lang="ru-RU" sz="1400" u="none" strike="noStrike" dirty="0"/>
                        <a:t>застрахованных лиц с подозрением на онкозаболевание, и с подтвержденным диагнозом </a:t>
                      </a:r>
                      <a:r>
                        <a:rPr lang="ru-RU" sz="1400" u="none" strike="noStrike" dirty="0" smtClean="0"/>
                        <a:t>онкозаболевания,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12 211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223612"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из них количество застрахованных лиц с подозрением </a:t>
                      </a:r>
                      <a:r>
                        <a:rPr lang="ru-RU" sz="1400" u="none" strike="noStrike" dirty="0"/>
                        <a:t>на онкозаболевание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/>
                        <a:t>236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878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Количество </a:t>
                      </a:r>
                      <a:r>
                        <a:rPr lang="ru-RU" sz="1400" u="none" strike="noStrike" dirty="0"/>
                        <a:t>застрахованных лиц, у которых в </a:t>
                      </a:r>
                      <a:r>
                        <a:rPr lang="ru-RU" sz="1400" u="none" strike="noStrike" dirty="0" smtClean="0"/>
                        <a:t>2020 </a:t>
                      </a:r>
                      <a:r>
                        <a:rPr lang="ru-RU" sz="1400" u="none" strike="noStrike" dirty="0"/>
                        <a:t>году  впервые выявлено онкологическое </a:t>
                      </a:r>
                      <a:r>
                        <a:rPr lang="ru-RU" sz="1400" u="none" strike="noStrike" dirty="0" smtClean="0"/>
                        <a:t>заболевание,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1 234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216024"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из них</a:t>
                      </a:r>
                      <a:r>
                        <a:rPr lang="ru-RU" sz="1400" u="none" strike="noStrike" baseline="0" dirty="0" smtClean="0"/>
                        <a:t> в апреле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274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Количество застрахованных лиц, у которых в 2020 году  впервые выявлено онкологическое заболевание при </a:t>
                      </a:r>
                      <a:r>
                        <a:rPr lang="ru-RU" sz="1400" u="none" strike="noStrike" dirty="0"/>
                        <a:t>проведении профосмотров и диспансеризации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/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418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Количество </a:t>
                      </a:r>
                      <a:r>
                        <a:rPr lang="ru-RU" sz="1400" u="none" strike="noStrike" dirty="0"/>
                        <a:t>застрахованных лиц с подтвержденным онкозаболеванием, поставленных на диспансерное наблюдение, 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9 590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Количество застрахованных лиц с подтвержденным онкозаболеванием, поставленных на диспансерное наблюдение </a:t>
                      </a:r>
                      <a:r>
                        <a:rPr lang="ru-RU" sz="1400" u="none" strike="noStrike" dirty="0"/>
                        <a:t>в </a:t>
                      </a:r>
                      <a:r>
                        <a:rPr lang="ru-RU" sz="1400" u="none" strike="noStrike" dirty="0" smtClean="0"/>
                        <a:t>2020 </a:t>
                      </a:r>
                      <a:r>
                        <a:rPr lang="ru-RU" sz="1400" u="none" strike="noStrike" dirty="0"/>
                        <a:t>году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1 458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Количество застрахованных лиц с подтвержденным онкозаболеванием, поставленных на диспансерное наблюдение в апреле 2020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Количество застрахованных лиц с подозрением на онкологическое заболевание, которым   назначена гистологическая верификация </a:t>
                      </a:r>
                      <a:r>
                        <a:rPr lang="ru-RU" sz="1400" u="none" strike="noStrike" dirty="0" smtClean="0"/>
                        <a:t>опухоли,</a:t>
                      </a:r>
                      <a:r>
                        <a:rPr lang="ru-RU" sz="1400" u="none" strike="noStrike" baseline="0" dirty="0" smtClean="0"/>
                        <a:t> </a:t>
                      </a:r>
                      <a:r>
                        <a:rPr lang="ru-RU" sz="1400" u="none" strike="noStrike" dirty="0" smtClean="0"/>
                        <a:t>своевременно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44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223612"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baseline="0" dirty="0" smtClean="0"/>
                        <a:t>в том числе </a:t>
                      </a:r>
                      <a:r>
                        <a:rPr lang="ru-RU" sz="1400" u="none" strike="noStrike" dirty="0" smtClean="0"/>
                        <a:t>в </a:t>
                      </a:r>
                      <a:r>
                        <a:rPr lang="ru-RU" sz="1400" u="none" strike="noStrike" dirty="0"/>
                        <a:t>первичной МО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/>
                        <a:t>Количество застрахованных лиц с подозрением на онкологическое заболевание, которым   назначена гистологическая верификация опухоли, несвоевременно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223612"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baseline="0" dirty="0" smtClean="0"/>
                        <a:t>в том числе </a:t>
                      </a:r>
                      <a:r>
                        <a:rPr lang="ru-RU" sz="1400" u="none" strike="noStrike" dirty="0" smtClean="0"/>
                        <a:t>в первичной МО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/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/>
                        <a:t>Количество застрахованных лиц с подозрением на онкологическое заболевание (с подтвержденным онкологическим заболеванием), которым  </a:t>
                      </a:r>
                      <a:r>
                        <a:rPr lang="ru-RU" sz="1400" u="none" strike="noStrike" dirty="0" smtClean="0"/>
                        <a:t>назначено </a:t>
                      </a:r>
                      <a:r>
                        <a:rPr lang="ru-RU" sz="1400" u="none" strike="noStrike" dirty="0"/>
                        <a:t>КТ, МРТ своевременно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223612">
                <a:tc v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/>
                        <a:t>в </a:t>
                      </a:r>
                      <a:r>
                        <a:rPr lang="ru-RU" sz="1400" u="none" strike="noStrike" dirty="0"/>
                        <a:t>том числе в </a:t>
                      </a:r>
                      <a:r>
                        <a:rPr lang="ru-RU" sz="1400" u="none" strike="noStrike" dirty="0" smtClean="0"/>
                        <a:t>первичной </a:t>
                      </a:r>
                      <a:r>
                        <a:rPr lang="ru-RU" sz="1400" u="none" strike="noStrike" dirty="0"/>
                        <a:t>МО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69"/>
          <p:cNvSpPr>
            <a:spLocks noChangeArrowheads="1"/>
          </p:cNvSpPr>
          <p:nvPr/>
        </p:nvSpPr>
        <p:spPr bwMode="auto">
          <a:xfrm>
            <a:off x="8172451" y="11271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60420" name="Text Box 12"/>
          <p:cNvSpPr txBox="1">
            <a:spLocks noChangeArrowheads="1"/>
          </p:cNvSpPr>
          <p:nvPr/>
        </p:nvSpPr>
        <p:spPr bwMode="auto">
          <a:xfrm>
            <a:off x="8534402" y="6400800"/>
            <a:ext cx="447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pic>
        <p:nvPicPr>
          <p:cNvPr id="10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42876" y="1"/>
            <a:ext cx="86201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5598318" y="1208229"/>
            <a:ext cx="3275959" cy="154321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500" kern="120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43608" y="1"/>
            <a:ext cx="8100391" cy="10432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b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застрахованных лиц с подозрением на онкозаболевание за период январь – апрель 2020г. – 236, из них по результатам профосмотров – 75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512" y="1052739"/>
          <a:ext cx="8856984" cy="23744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056"/>
                <a:gridCol w="2880320"/>
                <a:gridCol w="5472608"/>
              </a:tblGrid>
              <a:tr h="6009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случаев с признаком "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подозрение на онкологию» у которых уже ранее был выставлен диагноз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"ГКБ №1"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3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"ТОКОД"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3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"Западнодвинская ЦРБ"                                                                                                                                                                             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3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"Пеновская ЦРБ"                                                                                                                                                                                   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3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ГБУЗ "Калининская ЦРКБ"                                                                                                                                                                                 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33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ГБУЗ "КБСМП"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4333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504" y="4071941"/>
          <a:ext cx="8928992" cy="17640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86305"/>
                <a:gridCol w="947163"/>
                <a:gridCol w="947163"/>
                <a:gridCol w="1091977"/>
                <a:gridCol w="2173767"/>
                <a:gridCol w="1282617"/>
              </a:tblGrid>
              <a:tr h="1895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МО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Посещение к онкологу в: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Всего посещений к онкологу</a:t>
                      </a:r>
                      <a:endParaRPr lang="ru-RU" sz="14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7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2017г.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2018г.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2019г.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2020г. (до появления признака "подозрение" в реестре)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"ГКБ №1"                                                              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5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"ГКБ №1"    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5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ГБУЗ "ГКБ №1"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5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ГБУЗ "ГКБ №1"      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1" y="5929330"/>
            <a:ext cx="9143999" cy="7400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b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Медицинские организации  заподозрившие онкологическое заболевание при проведении проф. мероприятий с последующим его подтверждением (5 случаев): ГБУЗ «Бежецкая ЦРБ», ГБУЗ «Старицкая ЦРБ», ГБУЗ «Бологовская ЦРБ», ГБУЗ «ГКБ №1», ГБУЗ «КБСМП»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5" name="Прямоугольник 13"/>
          <p:cNvSpPr>
            <a:spLocks noChangeArrowheads="1"/>
          </p:cNvSpPr>
          <p:nvPr/>
        </p:nvSpPr>
        <p:spPr bwMode="auto">
          <a:xfrm>
            <a:off x="827584" y="116632"/>
            <a:ext cx="83164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Летальный исход по онкологии из реестров счетов по амбулаторно-поликлинической помощи (пациент, </a:t>
            </a:r>
            <a:r>
              <a:rPr lang="ru-RU" sz="21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69 лет)</a:t>
            </a:r>
            <a:endParaRPr lang="ru-RU" sz="2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Rectangle 69"/>
          <p:cNvSpPr>
            <a:spLocks noChangeArrowheads="1"/>
          </p:cNvSpPr>
          <p:nvPr/>
        </p:nvSpPr>
        <p:spPr bwMode="auto">
          <a:xfrm>
            <a:off x="8172450" y="1127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66564" name="Text Box 12"/>
          <p:cNvSpPr txBox="1">
            <a:spLocks noChangeArrowheads="1"/>
          </p:cNvSpPr>
          <p:nvPr/>
        </p:nvSpPr>
        <p:spPr bwMode="auto">
          <a:xfrm>
            <a:off x="8534400" y="6400800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pic>
        <p:nvPicPr>
          <p:cNvPr id="15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07505" y="0"/>
            <a:ext cx="792087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052736"/>
          <a:ext cx="8784976" cy="56394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9377"/>
                <a:gridCol w="1550903"/>
                <a:gridCol w="2448272"/>
                <a:gridCol w="3816424"/>
              </a:tblGrid>
              <a:tr h="646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 оказания мед. помощи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Мед.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Оказанная услуга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Диагноз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418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12.12.2017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«Оленинская РБ»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Доброкачественное  новообразование надпочечника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01.03.2019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«Оленинская РБ»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Острый трахеит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418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20.03.2019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«Оленинская РБ»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Долевая пневмония неуточненная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11.04.2019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«ОКБ»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 (пульмонология)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Острый бронхит неуточненный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26.04.2019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«Оленинская РБ»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</a:p>
                    <a:p>
                      <a:pPr algn="l" fontAlgn="b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боли в груди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15.01.2020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«Оленинская РБ»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Хронический бронхит неуточненный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24.01.2020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«ОКБ» </a:t>
                      </a:r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!!!</a:t>
                      </a: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 (пульмонология)</a:t>
                      </a:r>
                    </a:p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Простой хронический бронхит неуточненный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06.02.2020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«Оленинская РБ»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Эссенциальная (первичная) гипертензия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25.02.2020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«ТОКОД»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Новообразование неопределенного или неизвестного характера органов дыхания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05.03.2020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«ТОКОД»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Злокачественное новообразование бронхов или легкого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!!!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  <a:tr h="432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21.04.2020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«Оленинская РБ»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поликлиника</a:t>
                      </a:r>
                    </a:p>
                  </a:txBody>
                  <a:tcPr marL="5210" marR="5210" marT="52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Смерть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0" marR="5210" marT="521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5" name="Прямоугольник 13"/>
          <p:cNvSpPr>
            <a:spLocks noChangeArrowheads="1"/>
          </p:cNvSpPr>
          <p:nvPr/>
        </p:nvSpPr>
        <p:spPr bwMode="auto">
          <a:xfrm>
            <a:off x="899592" y="0"/>
            <a:ext cx="82444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Проведение гистологических исследований за период январь – апрель 2020 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Rectangle 69"/>
          <p:cNvSpPr>
            <a:spLocks noChangeArrowheads="1"/>
          </p:cNvSpPr>
          <p:nvPr/>
        </p:nvSpPr>
        <p:spPr bwMode="auto">
          <a:xfrm>
            <a:off x="8172450" y="1127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66564" name="Text Box 12"/>
          <p:cNvSpPr txBox="1">
            <a:spLocks noChangeArrowheads="1"/>
          </p:cNvSpPr>
          <p:nvPr/>
        </p:nvSpPr>
        <p:spPr bwMode="auto">
          <a:xfrm>
            <a:off x="8534400" y="6400800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pic>
        <p:nvPicPr>
          <p:cNvPr id="15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42875" y="0"/>
            <a:ext cx="828725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9" name="Прямоугольник 13"/>
          <p:cNvSpPr>
            <a:spLocks noChangeArrowheads="1"/>
          </p:cNvSpPr>
          <p:nvPr/>
        </p:nvSpPr>
        <p:spPr bwMode="auto">
          <a:xfrm>
            <a:off x="107504" y="1130805"/>
            <a:ext cx="88569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2" y="1052743"/>
          <a:ext cx="8784975" cy="51125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7262"/>
                <a:gridCol w="5193635"/>
                <a:gridCol w="1565456"/>
                <a:gridCol w="1528622"/>
              </a:tblGrid>
              <a:tr h="554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МО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Количество исследований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latin typeface="Times New Roman" pitchFamily="18" charset="0"/>
                          <a:cs typeface="Times New Roman" pitchFamily="18" charset="0"/>
                        </a:rPr>
                        <a:t>из них с диагнозом "С"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ТОКОД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2 233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"ГКБ №7"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Центр им. В.П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. Аваева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"Областной родильный дом"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ЧУЗ "КБ "РЖД-Медицина" г.Тверь"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"ГКБ №6"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ФБУЗ ЦМСЧ №141 ФМБА России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"Ржевская ЦРБ"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ФГБУЗ МСЧ № 57 ФМБА России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"Вышневолоцкая ЦРБ"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ГБУЗ "КБСМП"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ГБУЗ "</a:t>
                      </a:r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Нелидовская ЦРБ</a:t>
                      </a:r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ФГБОУ ВО Тверской ГМУ Минздрава России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«Кимрская ЦРБ»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«Торжокская ЦРБ»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«ГКБ № 1»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«ОКБ»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2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1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387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1 221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07504" y="6309321"/>
            <a:ext cx="89289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Правильное заполнение реестра счетов по результатам гистологических исследований – письмо ТФОМС Тверской области от 11.03.2020 № 661/09-19!!!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5" name="Прямоугольник 13"/>
          <p:cNvSpPr>
            <a:spLocks noChangeArrowheads="1"/>
          </p:cNvSpPr>
          <p:nvPr/>
        </p:nvSpPr>
        <p:spPr bwMode="auto">
          <a:xfrm>
            <a:off x="899592" y="116632"/>
            <a:ext cx="82444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Сведения о результатах экспертиз по профилю «Онкология» за январь – апрель 2020 года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Rectangle 69"/>
          <p:cNvSpPr>
            <a:spLocks noChangeArrowheads="1"/>
          </p:cNvSpPr>
          <p:nvPr/>
        </p:nvSpPr>
        <p:spPr bwMode="auto">
          <a:xfrm>
            <a:off x="8172450" y="1127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66564" name="Text Box 12"/>
          <p:cNvSpPr txBox="1">
            <a:spLocks noChangeArrowheads="1"/>
          </p:cNvSpPr>
          <p:nvPr/>
        </p:nvSpPr>
        <p:spPr bwMode="auto">
          <a:xfrm>
            <a:off x="8534400" y="6400800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 </a:t>
            </a:r>
          </a:p>
        </p:txBody>
      </p:sp>
      <p:pic>
        <p:nvPicPr>
          <p:cNvPr id="15" name="Рисунок 12"/>
          <p:cNvPicPr>
            <a:picLocks noChangeAspect="1" noChangeArrowheads="1"/>
          </p:cNvPicPr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42875" y="0"/>
            <a:ext cx="828725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C4B75F95-6DE0-4828-B183-91CB0F86164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1" y="1340769"/>
          <a:ext cx="8784974" cy="1378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9144"/>
                <a:gridCol w="2342660"/>
                <a:gridCol w="1996585"/>
                <a:gridCol w="1996585"/>
              </a:tblGrid>
              <a:tr h="6373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/>
                        <a:t>Количество </a:t>
                      </a:r>
                      <a:r>
                        <a:rPr lang="ru-RU" sz="1600" u="none" strike="noStrike" dirty="0" smtClean="0"/>
                        <a:t>медико-экономических экспертиз                      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/>
                        <a:t>Количество выявленных дефектов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Дефектура,</a:t>
                      </a:r>
                      <a:r>
                        <a:rPr lang="ru-RU" sz="1600" u="none" strike="noStrike" baseline="0" dirty="0" smtClean="0"/>
                        <a:t>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/>
                        <a:t>Основные нарушения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47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6 371                                                   </a:t>
                      </a:r>
                      <a:r>
                        <a:rPr lang="ru-RU" sz="1600" u="none" strike="noStrike" dirty="0"/>
                        <a:t>(из </a:t>
                      </a:r>
                      <a:r>
                        <a:rPr lang="ru-RU" sz="1600" u="none" strike="noStrike" dirty="0" smtClean="0"/>
                        <a:t>них по </a:t>
                      </a:r>
                      <a:r>
                        <a:rPr lang="ru-RU" sz="1600" u="none" strike="noStrike" dirty="0"/>
                        <a:t>ХТ  </a:t>
                      </a:r>
                      <a:r>
                        <a:rPr lang="ru-RU" sz="1600" u="none" strike="noStrike" dirty="0" smtClean="0"/>
                        <a:t>- 3 582)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272</a:t>
                      </a:r>
                      <a:r>
                        <a:rPr lang="ru-RU" sz="1600" u="none" strike="noStrike" baseline="0" dirty="0" smtClean="0"/>
                        <a:t> </a:t>
                      </a:r>
                    </a:p>
                    <a:p>
                      <a:pPr algn="ctr" fontAlgn="t"/>
                      <a:r>
                        <a:rPr lang="ru-RU" sz="1600" u="none" strike="noStrike" dirty="0" smtClean="0"/>
                        <a:t>(из </a:t>
                      </a:r>
                      <a:r>
                        <a:rPr lang="ru-RU" sz="1600" u="none" strike="noStrike" dirty="0"/>
                        <a:t>них </a:t>
                      </a:r>
                      <a:r>
                        <a:rPr lang="ru-RU" sz="1600" u="none" strike="noStrike" dirty="0" smtClean="0"/>
                        <a:t> по ХТ  - 64)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4,3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(из них  по ХТ  - 1,8)</a:t>
                      </a:r>
                    </a:p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/>
                        <a:t>4.2. </a:t>
                      </a:r>
                      <a:r>
                        <a:rPr lang="ru-RU" sz="1600" u="none" strike="noStrike" dirty="0" smtClean="0"/>
                        <a:t>– 81,6 % </a:t>
                      </a:r>
                    </a:p>
                    <a:p>
                      <a:pPr algn="ctr" fontAlgn="t"/>
                      <a:r>
                        <a:rPr lang="ru-RU" sz="1600" u="none" strike="noStrike" dirty="0" smtClean="0"/>
                        <a:t>3.2.3 – 14,7%  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19" y="3719294"/>
          <a:ext cx="8784976" cy="15099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281"/>
                <a:gridCol w="2304256"/>
                <a:gridCol w="1976535"/>
                <a:gridCol w="1983904"/>
              </a:tblGrid>
              <a:tr h="64807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/>
                        <a:t>Количество  </a:t>
                      </a:r>
                      <a:r>
                        <a:rPr lang="ru-RU" sz="1600" u="none" strike="noStrike" dirty="0" smtClean="0"/>
                        <a:t>экспертиз качества медицинской помощи          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/>
                        <a:t>Количество выявленных дефектов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Дефектура,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/>
                        <a:t>Основные нарушения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688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1 717                                                 </a:t>
                      </a:r>
                    </a:p>
                    <a:p>
                      <a:pPr algn="ctr" fontAlgn="t"/>
                      <a:r>
                        <a:rPr lang="ru-RU" sz="1600" u="none" strike="noStrike" dirty="0" smtClean="0"/>
                        <a:t>(</a:t>
                      </a:r>
                      <a:r>
                        <a:rPr lang="ru-RU" sz="1600" u="none" strike="noStrike" dirty="0"/>
                        <a:t>из них </a:t>
                      </a:r>
                      <a:r>
                        <a:rPr lang="ru-RU" sz="1600" u="none" strike="noStrike" dirty="0" smtClean="0"/>
                        <a:t> по ХТ – 1 384)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503                 </a:t>
                      </a:r>
                    </a:p>
                    <a:p>
                      <a:pPr algn="ctr" fontAlgn="t"/>
                      <a:r>
                        <a:rPr lang="ru-RU" sz="1600" u="none" strike="noStrike" dirty="0" smtClean="0"/>
                        <a:t>(</a:t>
                      </a:r>
                      <a:r>
                        <a:rPr lang="ru-RU" sz="1600" u="none" strike="noStrike" dirty="0"/>
                        <a:t>из них </a:t>
                      </a:r>
                      <a:r>
                        <a:rPr lang="ru-RU" sz="1600" u="none" strike="noStrike" dirty="0" smtClean="0"/>
                        <a:t> по ХТ - 375)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/>
                        <a:t>29,3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(из них  по ХТ  - 27,1)</a:t>
                      </a:r>
                    </a:p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/>
                        <a:t>3.2.1. </a:t>
                      </a:r>
                      <a:r>
                        <a:rPr lang="ru-RU" sz="1600" u="none" strike="noStrike" dirty="0" smtClean="0"/>
                        <a:t>– 43,9%    </a:t>
                      </a:r>
                    </a:p>
                    <a:p>
                      <a:pPr algn="ctr" fontAlgn="t"/>
                      <a:r>
                        <a:rPr lang="ru-RU" sz="1600" u="none" strike="noStrike" dirty="0" smtClean="0"/>
                        <a:t>4.2</a:t>
                      </a:r>
                      <a:r>
                        <a:rPr lang="ru-RU" sz="1600" u="none" strike="noStrike" dirty="0"/>
                        <a:t>.  </a:t>
                      </a:r>
                      <a:r>
                        <a:rPr lang="ru-RU" sz="1600" u="none" strike="noStrike" dirty="0" smtClean="0"/>
                        <a:t>- 38,6%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/>
                        <a:t>3.2.3. – 16,1%     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12929</TotalTime>
  <Words>1873</Words>
  <Application>Microsoft Office PowerPoint</Application>
  <PresentationFormat>Экран (4:3)</PresentationFormat>
  <Paragraphs>508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SobchenkoNV</dc:creator>
  <cp:lastModifiedBy>Новиков Юрий Петрович</cp:lastModifiedBy>
  <cp:revision>1054</cp:revision>
  <dcterms:created xsi:type="dcterms:W3CDTF">2015-04-22T11:18:37Z</dcterms:created>
  <dcterms:modified xsi:type="dcterms:W3CDTF">2020-06-04T14:20:42Z</dcterms:modified>
</cp:coreProperties>
</file>