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6" r:id="rId2"/>
    <p:sldId id="270" r:id="rId3"/>
    <p:sldId id="306" r:id="rId4"/>
    <p:sldId id="273" r:id="rId5"/>
    <p:sldId id="269" r:id="rId6"/>
    <p:sldId id="283" r:id="rId7"/>
    <p:sldId id="299" r:id="rId8"/>
    <p:sldId id="291" r:id="rId9"/>
    <p:sldId id="301" r:id="rId10"/>
    <p:sldId id="277" r:id="rId11"/>
    <p:sldId id="293" r:id="rId12"/>
    <p:sldId id="303" r:id="rId13"/>
    <p:sldId id="304" r:id="rId14"/>
    <p:sldId id="305" r:id="rId15"/>
    <p:sldId id="307" r:id="rId16"/>
    <p:sldId id="287" r:id="rId17"/>
    <p:sldId id="30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71748-5357-44D0-A002-32B36023C906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3FF8F-26A4-4079-8063-779B6A850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41963-9E78-4519-A768-740DFA338E8A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2BF5A-A728-4EAA-9D6E-50277445F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2BF5A-A728-4EAA-9D6E-50277445FF5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2BF5A-A728-4EAA-9D6E-50277445FF5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DF48-79E9-4BF1-A49F-038B8D61F900}" type="datetime1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B9E4-F0D4-444C-A320-D4223E6DF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0CE4-EC93-478E-AE32-3BBA11BD15D5}" type="datetime1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B9E4-F0D4-444C-A320-D4223E6DF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F6F3-D43A-404E-B642-84E7E7117FC4}" type="datetime1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B9E4-F0D4-444C-A320-D4223E6DF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A71B-D614-4383-ACB2-95F4D81FCD98}" type="datetime1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B9E4-F0D4-444C-A320-D4223E6DF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A3B6-130C-4252-AF8E-20BC38818581}" type="datetime1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B9E4-F0D4-444C-A320-D4223E6DF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5170-6C58-4CD6-B529-5B98A76E4B6E}" type="datetime1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B9E4-F0D4-444C-A320-D4223E6DF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4ED5-2CD7-474E-B466-54DBBEBF0DA2}" type="datetime1">
              <a:rPr lang="ru-RU" smtClean="0"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14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B9E4-F0D4-444C-A320-D4223E6DF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2594-BE6B-4725-9CB8-877558B834E6}" type="datetime1">
              <a:rPr lang="ru-RU" smtClean="0"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B9E4-F0D4-444C-A320-D4223E6DF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AC2E-C65D-4863-8663-6A0AB132E90E}" type="datetime1">
              <a:rPr lang="ru-RU" smtClean="0"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B9E4-F0D4-444C-A320-D4223E6DF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1DE9-F206-420B-B856-18C8F9475AD6}" type="datetime1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B9E4-F0D4-444C-A320-D4223E6DF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E78B-51AD-4668-9E83-4CE935C8F791}" type="datetime1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B9E4-F0D4-444C-A320-D4223E6DF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55CDE-4C3F-4A14-A9F3-C283961EB860}" type="datetime1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4B9E4-F0D4-444C-A320-D4223E6DF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A9D3CFDBD1445FBD6FFEA3040ECF8CE407C7C33993BBCA8397C3F3F4B042C4A0E892C82A85AD4747F462DB1EB8FE26BB1ADB29E80B9927A077O0nDL" TargetMode="External"/><Relationship Id="rId13" Type="http://schemas.openxmlformats.org/officeDocument/2006/relationships/hyperlink" Target="consultantplus://offline/ref=A9D3CFDBD1445FBD6FFEA3040ECF8CE407C7C33993BBCA8397C3F3F4B042C4A0E892C82A85A94146F161DB1EB8FE26BB1ADB29E80B9927A077O0nDL" TargetMode="External"/><Relationship Id="rId18" Type="http://schemas.openxmlformats.org/officeDocument/2006/relationships/hyperlink" Target="consultantplus://offline/ref=A9D3CFDBD1445FBD6FFEA3040ECF8CE407C7C33993BBCA8397C3F3F4B042C4A0E892C82A85AD4744F263DB1EB8FE26BB1ADB29E80B9927A077O0nDL" TargetMode="External"/><Relationship Id="rId26" Type="http://schemas.openxmlformats.org/officeDocument/2006/relationships/hyperlink" Target="consultantplus://offline/ref=A9D3CFDBD1445FBD6FFEA3040ECF8CE407C7C33993BBCA8397C3F3F4B042C4A0E892C82A85AD4743F460DB1EB8FE26BB1ADB29E80B9927A077O0nDL" TargetMode="External"/><Relationship Id="rId3" Type="http://schemas.openxmlformats.org/officeDocument/2006/relationships/hyperlink" Target="consultantplus://offline/ref=A9D3CFDBD1445FBD6FFEA3040ECF8CE407C7C33993BBCA8397C3F3F4B042C4A0E892C82A85AD464EFB62DB1EB8FE26BB1ADB29E80B9927A077O0nDL" TargetMode="External"/><Relationship Id="rId21" Type="http://schemas.openxmlformats.org/officeDocument/2006/relationships/hyperlink" Target="consultantplus://offline/ref=A9D3CFDBD1445FBD6FFEA3040ECF8CE407C7C33993BBCA8397C3F3F4B042C4A0E892C82A85A94142F26BDB1EB8FE26BB1ADB29E80B9927A077O0nDL" TargetMode="External"/><Relationship Id="rId7" Type="http://schemas.openxmlformats.org/officeDocument/2006/relationships/hyperlink" Target="consultantplus://offline/ref=A9D3CFDBD1445FBD6FFEA3040ECF8CE407C7C33993BBCA8397C3F3F4B042C4A0E892C82A85AD4747F76BDB1EB8FE26BB1ADB29E80B9927A077O0nDL" TargetMode="External"/><Relationship Id="rId12" Type="http://schemas.openxmlformats.org/officeDocument/2006/relationships/hyperlink" Target="consultantplus://offline/ref=A9D3CFDBD1445FBD6FFEA3040ECF8CE407C7C33993BBCA8397C3F3F4B042C4A0E892C82A85AD4747F46ADB1EB8FE26BB1ADB29E80B9927A077O0nDL" TargetMode="External"/><Relationship Id="rId17" Type="http://schemas.openxmlformats.org/officeDocument/2006/relationships/hyperlink" Target="consultantplus://offline/ref=A9D3CFDBD1445FBD6FFEA3040ECF8CE407C7C33993BBCA8397C3F3F4B042C4A0E892C82A85A94146FA62DB1EB8FE26BB1ADB29E80B9927A077O0nDL" TargetMode="External"/><Relationship Id="rId25" Type="http://schemas.openxmlformats.org/officeDocument/2006/relationships/hyperlink" Target="consultantplus://offline/ref=A9D3CFDBD1445FBD6FFEA3040ECF8CE407C7C33993BBCA8397C3F3F4B042C4A0E892C82A85AD4743F463DB1EB8FE26BB1ADB29E80B9927A077O0nDL" TargetMode="External"/><Relationship Id="rId2" Type="http://schemas.openxmlformats.org/officeDocument/2006/relationships/image" Target="../media/image1.png"/><Relationship Id="rId16" Type="http://schemas.openxmlformats.org/officeDocument/2006/relationships/hyperlink" Target="consultantplus://offline/ref=A9D3CFDBD1445FBD6FFEA3040ECF8CE407C7C33993BBCA8397C3F3F4B042C4A0E892C82A85A94146F460DB1EB8FE26BB1ADB29E80B9927A077O0nDL" TargetMode="External"/><Relationship Id="rId20" Type="http://schemas.openxmlformats.org/officeDocument/2006/relationships/hyperlink" Target="consultantplus://offline/ref=A9D3CFDBD1445FBD6FFEA3040ECF8CE407C7C33993BBCA8397C3F3F4B042C4A0E892C82A85AD4744F261DB1EB8FE26BB1ADB29E80B9927A077O0nDL" TargetMode="External"/><Relationship Id="rId29" Type="http://schemas.openxmlformats.org/officeDocument/2006/relationships/hyperlink" Target="consultantplus://offline/ref=A9D3CFDBD1445FBD6FFEA3040ECF8CE407C7C33993BBCA8397C3F3F4B042C4A0E892C82A85AD4743F465DB1EB8FE26BB1ADB29E80B9927A077O0nD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consultantplus://offline/ref=A9D3CFDBD1445FBD6FFEA3040ECF8CE407C7C33993BBCA8397C3F3F4B042C4A0E892C82A85AD4747F765DB1EB8FE26BB1ADB29E80B9927A077O0nDL" TargetMode="External"/><Relationship Id="rId11" Type="http://schemas.openxmlformats.org/officeDocument/2006/relationships/hyperlink" Target="consultantplus://offline/ref=A9D3CFDBD1445FBD6FFEA3040ECF8CE407C7C33993BBCA8397C3F3F4B042C4A0E892C82A85AD4747F465DB1EB8FE26BB1ADB29E80B9927A077O0nDL" TargetMode="External"/><Relationship Id="rId24" Type="http://schemas.openxmlformats.org/officeDocument/2006/relationships/hyperlink" Target="consultantplus://offline/ref=A9D3CFDBD1445FBD6FFEA3040ECF8CE407C7C33993BBCA8397C3F3F4B042C4A0E892C82A85AD4743F462DB1EB8FE26BB1ADB29E80B9927A077O0nDL" TargetMode="External"/><Relationship Id="rId5" Type="http://schemas.openxmlformats.org/officeDocument/2006/relationships/hyperlink" Target="consultantplus://offline/ref=A9D3CFDBD1445FBD6FFEA3040ECF8CE407C7C33993BBCA8397C3F3F4B042C4A0E892C82A85AD464EFB60DB1EB8FE26BB1ADB29E80B9927A077O0nDL" TargetMode="External"/><Relationship Id="rId15" Type="http://schemas.openxmlformats.org/officeDocument/2006/relationships/hyperlink" Target="consultantplus://offline/ref=A9D3CFDBD1445FBD6FFEA3040ECF8CE407C7C33993BBCA8397C3F3F4B042C4A0E892C82A85A94146F665DB1EB8FE26BB1ADB29E80B9927A077O0nDL" TargetMode="External"/><Relationship Id="rId23" Type="http://schemas.openxmlformats.org/officeDocument/2006/relationships/hyperlink" Target="consultantplus://offline/ref=A9D3CFDBD1445FBD6FFEA3040ECF8CE407C7C33993BBCA8397C3F3F4B042C4A0E892C82A85AD4743F264DB1EB8FE26BB1ADB29E80B9927A077O0nDL" TargetMode="External"/><Relationship Id="rId28" Type="http://schemas.openxmlformats.org/officeDocument/2006/relationships/hyperlink" Target="consultantplus://offline/ref=A9D3CFDBD1445FBD6FFEA3040ECF8CE407C7C33993BBCA8397C3F3F4B042C4A0E892C82A85AD4743F467DB1EB8FE26BB1ADB29E80B9927A077O0nDL" TargetMode="External"/><Relationship Id="rId10" Type="http://schemas.openxmlformats.org/officeDocument/2006/relationships/hyperlink" Target="consultantplus://offline/ref=A9D3CFDBD1445FBD6FFEA3040ECF8CE407C7C33993BBCA8397C3F3F4B042C4A0E892C82A85AD4747F464DB1EB8FE26BB1ADB29E80B9927A077O0nDL" TargetMode="External"/><Relationship Id="rId19" Type="http://schemas.openxmlformats.org/officeDocument/2006/relationships/hyperlink" Target="consultantplus://offline/ref=A9D3CFDBD1445FBD6FFEA3040ECF8CE407C7C33993BBCA8397C3F3F4B042C4A0E892C82A85AD4744F260DB1EB8FE26BB1ADB29E80B9927A077O0nDL" TargetMode="External"/><Relationship Id="rId4" Type="http://schemas.openxmlformats.org/officeDocument/2006/relationships/hyperlink" Target="consultantplus://offline/ref=A9D3CFDBD1445FBD6FFEA3040ECF8CE407C7C33993BBCA8397C3F3F4B042C4A0E892C82A85AD464EFB63DB1EB8FE26BB1ADB29E80B9927A077O0nDL" TargetMode="External"/><Relationship Id="rId9" Type="http://schemas.openxmlformats.org/officeDocument/2006/relationships/hyperlink" Target="consultantplus://offline/ref=A9D3CFDBD1445FBD6FFEA3040ECF8CE407C7C33993BBCA8397C3F3F4B042C4A0E892C82A85AD4747F467DB1EB8FE26BB1ADB29E80B9927A077O0nDL" TargetMode="External"/><Relationship Id="rId14" Type="http://schemas.openxmlformats.org/officeDocument/2006/relationships/hyperlink" Target="consultantplus://offline/ref=A9D3CFDBD1445FBD6FFEA3040ECF8CE407C7C33993BBCA8397C3F3F4B042C4A0E892C82A85A94146F165DB1EB8FE26BB1ADB29E80B9927A077O0nDL" TargetMode="External"/><Relationship Id="rId22" Type="http://schemas.openxmlformats.org/officeDocument/2006/relationships/hyperlink" Target="consultantplus://offline/ref=A9D3CFDBD1445FBD6FFEA3040ECF8CE407C7C33993BBCA8397C3F3F4B042C4A0E892C82A85A94143FB65DB1EB8FE26BB1ADB29E80B9927A077O0nDL" TargetMode="External"/><Relationship Id="rId27" Type="http://schemas.openxmlformats.org/officeDocument/2006/relationships/hyperlink" Target="consultantplus://offline/ref=A9D3CFDBD1445FBD6FFEA3040ECF8CE407C7C33993BBCA8397C3F3F4B042C4A0E892C82A85AD4743F466DB1EB8FE26BB1ADB29E80B9927A077O0nD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0" y="2167383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Информация о диспансерном наблюдении застрахованных лиц с заболеваниями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системы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Прямоугольник 15"/>
          <p:cNvSpPr>
            <a:spLocks noChangeArrowheads="1"/>
          </p:cNvSpPr>
          <p:nvPr/>
        </p:nvSpPr>
        <p:spPr bwMode="auto">
          <a:xfrm>
            <a:off x="3857620" y="5929330"/>
            <a:ext cx="1433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Тверь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29.05.2020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Прямоугольник 13"/>
          <p:cNvSpPr>
            <a:spLocks noChangeArrowheads="1"/>
          </p:cNvSpPr>
          <p:nvPr/>
        </p:nvSpPr>
        <p:spPr bwMode="auto">
          <a:xfrm>
            <a:off x="285719" y="4897438"/>
            <a:ext cx="85725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Докладчик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начальник отдела организации ОМС и защиты прав застрахованных ТФОМС Тверской области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Н.Б.Линькова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6389" name="Рисунок 12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285720" y="285728"/>
            <a:ext cx="96043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1357290" y="285728"/>
            <a:ext cx="71711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ТЕРРИТОРИАЛЬНЫЙ ФОНД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ОБЯЗАТЕЛЬНОГО МЕДИЦИНСКОГО СТРАХОВАНИЯ ТВЕРСКОЙ ОБЛАСТИ</a:t>
            </a:r>
            <a:endParaRPr lang="ru-RU" sz="20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8286776" y="6215082"/>
            <a:ext cx="661982" cy="363517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188640"/>
            <a:ext cx="810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dirty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8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179512" y="44624"/>
            <a:ext cx="84270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400948" cy="92869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соответствии с Приказом МЗ РФ от 29.03.2019 № 173н «Об утверждении порядка проведения диспансерного наблюдения за взрослыми» диспансерное наблюдение устанавливается при наличии следующих  заболеваний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системы: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7" name="Содержимое 18"/>
          <p:cNvGraphicFramePr>
            <a:graphicFrameLocks noGrp="1"/>
          </p:cNvGraphicFramePr>
          <p:nvPr>
            <p:ph sz="half" idx="1"/>
          </p:nvPr>
        </p:nvGraphicFramePr>
        <p:xfrm>
          <a:off x="285720" y="1214421"/>
          <a:ext cx="8572559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73"/>
                <a:gridCol w="939149"/>
                <a:gridCol w="4239638"/>
                <a:gridCol w="1790774"/>
                <a:gridCol w="1184825"/>
              </a:tblGrid>
              <a:tr h="61415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№ </a:t>
                      </a:r>
                      <a:r>
                        <a:rPr lang="ru-RU" sz="1100" dirty="0" err="1" smtClean="0"/>
                        <a:t>п</a:t>
                      </a:r>
                      <a:r>
                        <a:rPr lang="ru-RU" sz="1100" dirty="0" smtClean="0"/>
                        <a:t>/</a:t>
                      </a:r>
                      <a:r>
                        <a:rPr lang="ru-RU" sz="1100" dirty="0" err="1" smtClean="0"/>
                        <a:t>п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 по МКБ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Заболевание или состояние, при наличии которых устанавливается диспансерное наблюдение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Минимальная периодичность диспансерных приемов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Длительность диспансерного наблюдения</a:t>
                      </a:r>
                      <a:endParaRPr lang="ru-RU" sz="1200" dirty="0"/>
                    </a:p>
                  </a:txBody>
                  <a:tcPr/>
                </a:tc>
              </a:tr>
              <a:tr h="192988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I20.1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I20.8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I20.9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I25.0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I25.1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I25.2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I25.5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I25.6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I25.8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I25.9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Стабильная ишемическая болезнь сердца (за исключением следующих заболеваний или состояний, по поводу которых осуществляется диспансерное наблюдение врачом-кардиологом:</a:t>
                      </a:r>
                    </a:p>
                    <a:p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стенокардия III - IV ФК в трудоспособном возрасте;</a:t>
                      </a:r>
                    </a:p>
                    <a:p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перенесенный инфаркт миокарда и его осложнений в течение 12 месяцев после оказания медицинской помощи в стационарных условиях;</a:t>
                      </a:r>
                    </a:p>
                    <a:p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период после оказания высокотехнологичных методов лечения, включая кардиохирургические вмешательства в течение 12 месяцев после оказания медицинской помощи в стационарных условиях медицинских организаций)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реже 2 раз в год</a:t>
                      </a:r>
                    </a:p>
                    <a:p>
                      <a:endParaRPr lang="ru-RU" sz="11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Пожизненно</a:t>
                      </a:r>
                      <a:endParaRPr lang="ru-RU" sz="1100" b="1" u="sng" dirty="0"/>
                    </a:p>
                  </a:txBody>
                  <a:tcPr/>
                </a:tc>
              </a:tr>
              <a:tr h="40943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I10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I11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I12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I13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I15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Артериальная гипертония 1 - 3 степени, за исключением резистентной артериальной гипертонии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реже 2 раз в год</a:t>
                      </a:r>
                      <a:endParaRPr lang="ru-RU" sz="11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Пожизненно</a:t>
                      </a:r>
                      <a:endParaRPr lang="ru-RU" sz="1100" b="1" u="sng" dirty="0" smtClean="0"/>
                    </a:p>
                    <a:p>
                      <a:endParaRPr lang="ru-RU" sz="1100" b="1" u="sng" dirty="0"/>
                    </a:p>
                  </a:txBody>
                  <a:tcPr/>
                </a:tc>
              </a:tr>
              <a:tr h="40943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I50.0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I50.1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0"/>
                        </a:rPr>
                        <a:t>I50.9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Хроническая сердечная недостаточность I - III ФК по NYHA, но не выше стадии 2а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реже 2 раз в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Пожизненно</a:t>
                      </a:r>
                      <a:endParaRPr lang="ru-RU" sz="1100" b="1" u="sng" dirty="0" smtClean="0"/>
                    </a:p>
                    <a:p>
                      <a:endParaRPr lang="ru-RU" sz="1100" b="1" u="sng" dirty="0"/>
                    </a:p>
                  </a:txBody>
                  <a:tcPr/>
                </a:tc>
              </a:tr>
              <a:tr h="24858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1"/>
                        </a:rPr>
                        <a:t>I48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Фибрилляция и (или) трепетание предсердий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реже 2 раз в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Пожизненно</a:t>
                      </a:r>
                      <a:endParaRPr lang="ru-RU" sz="1100" b="1" u="sng" dirty="0"/>
                    </a:p>
                  </a:txBody>
                  <a:tcPr/>
                </a:tc>
              </a:tr>
              <a:tr h="57028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2"/>
                        </a:rPr>
                        <a:t>I47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Предсердная и желудочковая экстрасистолия, </a:t>
                      </a:r>
                      <a:r>
                        <a:rPr lang="ru-RU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наджелудочковые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желудочковые тахикардии на фоне эффективной профилактической антиаритмической терапии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раза в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Пожизненно</a:t>
                      </a:r>
                      <a:endParaRPr lang="ru-RU" sz="1100" b="1" u="sng" dirty="0" smtClean="0"/>
                    </a:p>
                    <a:p>
                      <a:endParaRPr lang="ru-RU" sz="1100" b="1" u="sng" dirty="0"/>
                    </a:p>
                  </a:txBody>
                  <a:tcPr/>
                </a:tc>
              </a:tr>
              <a:tr h="24858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3"/>
                        </a:rPr>
                        <a:t>I 65.2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Стеноз внутренней сонной артерии от 40 до 70%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раза в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Пожизненно</a:t>
                      </a:r>
                      <a:endParaRPr lang="ru-RU" sz="1100" b="1" u="sng" dirty="0"/>
                    </a:p>
                  </a:txBody>
                  <a:tcPr/>
                </a:tc>
              </a:tr>
              <a:tr h="57028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4"/>
                        </a:rPr>
                        <a:t>I69.0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5"/>
                        </a:rPr>
                        <a:t>I69.1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6"/>
                        </a:rPr>
                        <a:t>I69.2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7"/>
                        </a:rPr>
                        <a:t>I69.3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8"/>
                        </a:rPr>
                        <a:t>I69.4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9"/>
                        </a:rPr>
                        <a:t>I67.8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Последствия перенесенных острых нарушений мозгового кровообращения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Первый год - раз в 3 месяца, затем не реже 1 раза в 6 месяцев</a:t>
                      </a:r>
                      <a:endParaRPr lang="ru-RU" sz="1100" b="1" u="sng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Пожизненно</a:t>
                      </a:r>
                      <a:endParaRPr lang="ru-RU" sz="1100" b="1" u="sng" dirty="0" smtClean="0"/>
                    </a:p>
                    <a:p>
                      <a:endParaRPr lang="ru-RU" sz="1100" b="1" u="sn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8501090" y="6357958"/>
            <a:ext cx="519106" cy="363517"/>
          </a:xfrm>
        </p:spPr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357158" y="285728"/>
            <a:ext cx="864096" cy="110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57890" y="285728"/>
            <a:ext cx="78861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Диспансерное наблюдение пациентов с заболеваниями </a:t>
            </a:r>
          </a:p>
          <a:p>
            <a:pPr algn="ctr">
              <a:defRPr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сердечно-сосудистой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 соответствии с Приказом МЗ РФ от 29.03.2019 № 173н)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5500702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Объем профилактических, диагностических, лечебных и реабилитационных мероприятий определяется медицинским работником в соответствии с Приказом МЗ РФ от 29.03.2019 №173н с учетом стандартов медицинской помощи и клинических рекомендаций.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571612"/>
          <a:ext cx="8572560" cy="3550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2687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медицинских организаций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ЗЛ, с заболеваниями ССС (в соответствии с приказом от 29.03.2019 №173н), находящихся на диспансерном наблюдении по данным ЕИР по состоянию на 01.01.2019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 них были на амбулаторном приеме по поводу </a:t>
                      </a:r>
                      <a:r>
                        <a:rPr lang="ru-RU" sz="16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сердечно-сосудистого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заболевания за период  </a:t>
                      </a: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01.01.2019г по 30.04.2020г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ОДНОКРАТНО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Осмотрены в рамках диспансерного наблюдения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ОДНОКРАТНО</a:t>
                      </a:r>
                    </a:p>
                  </a:txBody>
                  <a:tcPr marL="9525" marR="9525" marT="9525" marB="0" anchor="ctr"/>
                </a:tc>
              </a:tr>
              <a:tr h="812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</a:t>
                      </a:r>
                      <a:endParaRPr lang="ru-RU" sz="28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41 074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27 951</a:t>
                      </a:r>
                      <a:r>
                        <a:rPr lang="ru-RU" sz="2800" b="1" i="1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800" b="1" i="1" u="none" strike="noStrike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(68%)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7 587 </a:t>
                      </a:r>
                    </a:p>
                    <a:p>
                      <a:pPr algn="ctr"/>
                      <a:r>
                        <a:rPr lang="ru-RU" sz="2800" b="1" i="1" u="none" strike="noStrike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(18,5%)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8501090" y="6357958"/>
            <a:ext cx="519106" cy="363517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501090" y="6286520"/>
            <a:ext cx="447668" cy="363517"/>
          </a:xfrm>
        </p:spPr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2" name="Picture 2" descr="C:\Users\KoblevaNV\Desktop\4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62962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501090" y="6215082"/>
            <a:ext cx="357190" cy="365125"/>
          </a:xfrm>
        </p:spPr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  <p:pic>
        <p:nvPicPr>
          <p:cNvPr id="3074" name="Picture 2" descr="C:\Users\KoblevaNV\Desktop\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657225"/>
            <a:ext cx="8459787" cy="554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blevaNV\Desktop\2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86339" cy="5929354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58214" y="6215082"/>
            <a:ext cx="519106" cy="363517"/>
          </a:xfrm>
        </p:spPr>
        <p:txBody>
          <a:bodyPr/>
          <a:lstStyle/>
          <a:p>
            <a:r>
              <a:rPr lang="ru-RU" smtClean="0"/>
              <a:t>14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blevaNV\Desktop\1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508000"/>
            <a:ext cx="8745537" cy="5840413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58214" y="6215082"/>
            <a:ext cx="447668" cy="363517"/>
          </a:xfrm>
        </p:spPr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643866" cy="98903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низкой эффективности диспансерного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наблюдения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Высокий риск возникновения осложнений и прогрессирования заболеваний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Увеличение числа госпитализаций, в том числе по экстренным показаниям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Увеличение числа вызовов скорой медицинской помощи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Увеличение числа  случаев и количества дней нетрудоспособности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Увеличение числа случаев инвалидности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Высокая смертность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Снижение смертности возможно за счет проведения профилактической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работы,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том числе повышения эффективности диспансерного наблюдения.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85720" y="285728"/>
            <a:ext cx="84270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358214" y="6286520"/>
            <a:ext cx="590544" cy="365125"/>
          </a:xfrm>
        </p:spPr>
        <p:txBody>
          <a:bodyPr/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Предложения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0066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Главным врачам медицинских организаций:</a:t>
            </a:r>
          </a:p>
          <a:p>
            <a:pPr algn="just"/>
            <a:r>
              <a:rPr lang="ru-RU" dirty="0" smtClean="0"/>
              <a:t>1. Принять меры по увеличению охвата диспансерным наблюдением больных с </a:t>
            </a:r>
            <a:r>
              <a:rPr lang="ru-RU" dirty="0" err="1" smtClean="0"/>
              <a:t>сердечно-сосудистыми</a:t>
            </a:r>
            <a:r>
              <a:rPr lang="ru-RU" dirty="0" smtClean="0"/>
              <a:t> заболеваниями, повышению эффективности и своевременности его проведения – </a:t>
            </a:r>
            <a:r>
              <a:rPr lang="ru-RU" b="1" dirty="0" smtClean="0"/>
              <a:t>постоянно. </a:t>
            </a:r>
          </a:p>
          <a:p>
            <a:pPr algn="just"/>
            <a:r>
              <a:rPr lang="ru-RU" dirty="0" smtClean="0"/>
              <a:t>2. Обеспечить своевременное размещение сведений о застрахованных лицах, подлежащих диспансерному наблюдению, в том числе информацию о дате предполагаемого посещения на 2020 год  – </a:t>
            </a:r>
            <a:r>
              <a:rPr lang="ru-RU" b="1" dirty="0" smtClean="0"/>
              <a:t>постоянно.</a:t>
            </a:r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b="1" dirty="0" smtClean="0"/>
              <a:t>Страховым медицинским организациям:</a:t>
            </a:r>
          </a:p>
          <a:p>
            <a:pPr algn="just">
              <a:buNone/>
            </a:pPr>
            <a:r>
              <a:rPr lang="ru-RU" dirty="0" smtClean="0"/>
              <a:t>       1. Обеспечить своевременное и в полном объеме информирование застрахованных лиц о необходимости диспансерного наблюдения – </a:t>
            </a:r>
            <a:r>
              <a:rPr lang="ru-RU" b="1" dirty="0" smtClean="0"/>
              <a:t>постоянно.</a:t>
            </a:r>
            <a:endParaRPr lang="ru-RU" dirty="0" smtClean="0"/>
          </a:p>
          <a:p>
            <a:pPr algn="just"/>
            <a:r>
              <a:rPr lang="ru-RU" dirty="0" smtClean="0"/>
              <a:t>2. Своевременно и корректно предоставлять в ЕИР сведения по информационному сопровождению застрахованных лиц, подлежащих диспансерному наблюдению -  </a:t>
            </a:r>
            <a:r>
              <a:rPr lang="ru-RU" b="1" dirty="0" smtClean="0"/>
              <a:t>постоянно.</a:t>
            </a:r>
            <a:endParaRPr lang="ru-RU" dirty="0" smtClean="0"/>
          </a:p>
          <a:p>
            <a:pPr algn="just"/>
            <a:r>
              <a:rPr lang="ru-RU" b="1" dirty="0" smtClean="0"/>
              <a:t>Министерству здравоохранения Тверской области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Рассмотреть возможность проведения диспансерного наблюдения (лиц старше 65 лет с хроническими заболеваниями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системы, органов дыхания, диабетом) на дому или по выделенному диспансерному дню – </a:t>
            </a:r>
            <a:r>
              <a:rPr lang="ru-RU" b="1" dirty="0" smtClean="0"/>
              <a:t>до 01.07.2020.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429652" y="6286520"/>
            <a:ext cx="519106" cy="363517"/>
          </a:xfrm>
        </p:spPr>
        <p:txBody>
          <a:bodyPr/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571612"/>
            <a:ext cx="8143932" cy="4714908"/>
          </a:xfrm>
          <a:noFill/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Одним из приоритетов национального проекта «Здравоохранение» является борьба с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сердечно-сосудистыми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заболеваниями.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рамках национального проекта «Здравоохранение» разработан федеральный проект по снижению смертности от сердечно сосудистых заболеваний и повышению качества и доступности специализированной медицинской помощи больным с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сердечно-сосудистыми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заболеваниями. </a:t>
            </a:r>
          </a:p>
          <a:p>
            <a:pPr algn="l">
              <a:buFont typeface="Wingdings" pitchFamily="2" charset="2"/>
              <a:buChar char="Ø"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Показатели реализации национального проекта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мониторируются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федеральном уровне. 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Одним из показателей национального проекта «Борьба с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сердечно-сосудистыми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заболеваниями» является снижение смертности от инфарктов, инсультов и других сосудистых нарушений, который к 2024 году не должен превышать 450 человек на 100 тыс. населения. 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12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500034" y="285728"/>
            <a:ext cx="857256" cy="106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3"/>
          <p:cNvSpPr>
            <a:spLocks noChangeArrowheads="1"/>
          </p:cNvSpPr>
          <p:nvPr/>
        </p:nvSpPr>
        <p:spPr bwMode="auto">
          <a:xfrm>
            <a:off x="1357290" y="214290"/>
            <a:ext cx="76339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 smtClean="0">
              <a:solidFill>
                <a:srgbClr val="DEA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НАЦИОНАЛЬНЫЙ ПРОЕКТ «ЗДРАВООХРАНЕНИЕ»</a:t>
            </a:r>
            <a:endParaRPr lang="ru-RU" sz="20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8358214" y="6215082"/>
            <a:ext cx="519106" cy="363517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357158" y="214290"/>
            <a:ext cx="84270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357166"/>
            <a:ext cx="8100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смертности населения от болезней системы кровообращения (число умерших на 100 000 населения)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1428736"/>
          <a:ext cx="7929618" cy="3424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809"/>
                <a:gridCol w="3964809"/>
              </a:tblGrid>
              <a:tr h="135732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Число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умерших от болезней системы кровообращения (на 100 000 населения) 2018 год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39" marR="7339" marT="7339" marB="0" anchor="ctr"/>
                </a:tc>
              </a:tr>
              <a:tr h="725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Российская Федерация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573,6</a:t>
                      </a:r>
                      <a:endParaRPr lang="ru-RU" sz="2000" b="1" i="1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339" marR="7339" marT="7339" marB="0" anchor="ctr"/>
                </a:tc>
              </a:tr>
              <a:tr h="5605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Центральный федеральный округ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591,7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339" marR="7339" marT="7339" marB="0" anchor="ctr"/>
                </a:tc>
              </a:tr>
              <a:tr h="725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Тверская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область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745,6</a:t>
                      </a:r>
                      <a:endParaRPr lang="ru-RU" sz="2000" b="1" i="1" u="none" strike="noStrike" kern="1200" dirty="0">
                        <a:solidFill>
                          <a:srgbClr val="C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4348" y="5143512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из значимых путей борьбы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сердечно-сосудистыми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заболеваниями является их профилактика, раннее выявление, а также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диспансерное наблюдение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лицами, страдающими хроническими заболеваниями, в целях своевременного выявления и предупреждения осложнений, обострений заболеваний.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8429652" y="6286520"/>
            <a:ext cx="538178" cy="365125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8286808" cy="5000660"/>
          </a:xfrm>
          <a:noFill/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задачами при осуществлении диспансерного наблюдения являются:</a:t>
            </a:r>
          </a:p>
          <a:p>
            <a:pPr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коррекция факторов риска с целью предотвращения прогрессирования заболеваний и развития обострений, </a:t>
            </a:r>
          </a:p>
          <a:p>
            <a:pPr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уменьшение числа госпитализаций и осложнений, </a:t>
            </a:r>
          </a:p>
          <a:p>
            <a:pPr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и увеличение продолжительности жизни.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критериями эффективности диспансерного наблюдения являются: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уменьшение числа случаев и количества дней временной нетрудоспособности граждан, находящихся на диспансерном наблюдении;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уменьшение числа госпитализаций, в том числе по экстренным медицинским показаниям, по поводу обострений и осложнений заболеваний;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уменьшение числа вызовов скорой медицинской помощи;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уменьшение показателей предотвратимой смертности;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сокращение числа случаев инвалидности граждан.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12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85720" y="214290"/>
            <a:ext cx="96043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3"/>
          <p:cNvSpPr>
            <a:spLocks noChangeArrowheads="1"/>
          </p:cNvSpPr>
          <p:nvPr/>
        </p:nvSpPr>
        <p:spPr bwMode="auto">
          <a:xfrm>
            <a:off x="1214414" y="214290"/>
            <a:ext cx="77768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 smtClean="0">
              <a:solidFill>
                <a:srgbClr val="DEA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latin typeface="Times New Roman" pitchFamily="18" charset="0"/>
                <a:cs typeface="Times New Roman" pitchFamily="18" charset="0"/>
              </a:rPr>
              <a:t>Цели и задачи диспансерного наблюдения</a:t>
            </a:r>
            <a:endParaRPr lang="ru-RU" sz="24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8501090" y="6357958"/>
            <a:ext cx="519106" cy="363517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28" y="214290"/>
            <a:ext cx="7715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Информационное сопровождение застрахованных лиц на этапе диспансерного наблюдения</a:t>
            </a:r>
            <a:endParaRPr lang="ru-RU" altLang="ru-RU" sz="2000" b="1" dirty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8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357158" y="142852"/>
            <a:ext cx="84270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14348" y="1428736"/>
            <a:ext cx="79296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Страховые представители страховых медицинских организаций осуществляют информационное сопровождение застрахованных лиц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всех этапах оказания медицинской помощи, в том числе при прохождении диспансерного наблюдения гражданами, включенными в группы диспансерного наблюдения. </a:t>
            </a:r>
          </a:p>
          <a:p>
            <a:pPr algn="just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Информационный обмен сведениями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между медицинскими организациями и страховыми медицинскими организациями о лицах, подлежащих диспансерному наблюдению, осуществляется на основе созданного ТФОМС Тверской области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Единого информационного ресурса (ЕИР)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Приказом Министерства здравоохранения Тверской области и ТФОМС Тверской области от 07 декабря 2018 года №926/277 утвержден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Регламент взаимодействия при осуществлении информационного сопровождения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застрахованных лиц на этапе диспансерного наблюдения.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8501090" y="6286520"/>
            <a:ext cx="519106" cy="363517"/>
          </a:xfr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85720" y="142852"/>
            <a:ext cx="84270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214290"/>
            <a:ext cx="810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Требования по заполнению Единого информационного ресурса</a:t>
            </a:r>
            <a:endParaRPr lang="ru-RU" altLang="ru-RU" sz="2000" b="1" dirty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357298"/>
            <a:ext cx="792961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Согласно Регламенту взаимодействия при осуществлении информационного сопровождения застрахованных лиц на этапе диспансерного наблюдения,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медицинские организации 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ежемесячно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осуществляют корректировку и актуализацию всех данных, размещенных в едином информационном ресурсе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Обязательными полями заполнения медицинскими организациями в Едином информационном ресурсе являются:</a:t>
            </a:r>
          </a:p>
          <a:p>
            <a:pPr algn="ctr"/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524000">
              <a:buFont typeface="Wingdings" pitchFamily="2" charset="2"/>
              <a:buChar char="Ø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ЕНП – единый номер полиса;</a:t>
            </a:r>
          </a:p>
          <a:p>
            <a:pPr marL="1524000">
              <a:buFont typeface="Wingdings" pitchFamily="2" charset="2"/>
              <a:buChar char="Ø"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524000" algn="just">
              <a:buFont typeface="Wingdings" pitchFamily="2" charset="2"/>
              <a:buChar char="Ø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Состоит на учете (взят впервые, состоял ранее, снят с ДН)</a:t>
            </a:r>
          </a:p>
          <a:p>
            <a:pPr marL="1524000">
              <a:buFont typeface="Wingdings" pitchFamily="2" charset="2"/>
              <a:buChar char="Ø"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524000">
              <a:buFont typeface="Wingdings" pitchFamily="2" charset="2"/>
              <a:buChar char="Ø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Взят на ДН по результатам ДВН (нет, да)</a:t>
            </a:r>
          </a:p>
          <a:p>
            <a:pPr marL="1524000">
              <a:buFont typeface="Wingdings" pitchFamily="2" charset="2"/>
              <a:buChar char="Ø"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524000">
              <a:buFont typeface="Wingdings" pitchFamily="2" charset="2"/>
              <a:buChar char="Ø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Профиль специалиста</a:t>
            </a:r>
          </a:p>
          <a:p>
            <a:pPr marL="1524000">
              <a:buFont typeface="Wingdings" pitchFamily="2" charset="2"/>
              <a:buChar char="Ø"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524000">
              <a:buFont typeface="Wingdings" pitchFamily="2" charset="2"/>
              <a:buChar char="Ø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Диагноз МКБ 10</a:t>
            </a:r>
          </a:p>
          <a:p>
            <a:pPr marL="1524000">
              <a:buFont typeface="Wingdings" pitchFamily="2" charset="2"/>
              <a:buChar char="Ø"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524000">
              <a:buFont typeface="Wingdings" pitchFamily="2" charset="2"/>
              <a:buChar char="Ø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Предполагаемая дата посещения </a:t>
            </a:r>
          </a:p>
          <a:p>
            <a:endParaRPr lang="ru-RU" b="1" i="1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8429652" y="6286520"/>
            <a:ext cx="519106" cy="363517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357166"/>
            <a:ext cx="8100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диспансерном наблюдении взрослого населения (сравнение сведений в ЕИР и формы №12)</a:t>
            </a:r>
          </a:p>
        </p:txBody>
      </p:sp>
      <p:pic>
        <p:nvPicPr>
          <p:cNvPr id="10" name="Рисунок 8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85720" y="214290"/>
            <a:ext cx="84270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357298"/>
          <a:ext cx="8501124" cy="3593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854"/>
                <a:gridCol w="1416854"/>
                <a:gridCol w="1416854"/>
                <a:gridCol w="1416854"/>
                <a:gridCol w="1416854"/>
                <a:gridCol w="1416854"/>
              </a:tblGrid>
              <a:tr h="683146">
                <a:tc rowSpan="2">
                  <a:txBody>
                    <a:bodyPr/>
                    <a:lstStyle/>
                    <a:p>
                      <a:pPr marL="36000"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диагноза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39" marR="7339" marT="7339" marB="0" anchor="ctr"/>
                </a:tc>
                <a:tc rowSpan="2">
                  <a:txBody>
                    <a:bodyPr/>
                    <a:lstStyle/>
                    <a:p>
                      <a:pPr marL="36000"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застрахованных лиц на диспансерном наблюдении (форма №12 за 2019 год)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39" marR="7339" marT="7339" marB="0" anchor="ctr"/>
                </a:tc>
                <a:tc rowSpan="2">
                  <a:txBody>
                    <a:bodyPr/>
                    <a:lstStyle/>
                    <a:p>
                      <a:pPr marL="36000"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застрахованных лиц на диспансерным наблюдении по данным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ЕИР на 2020 год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36000"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39" marR="7339" marT="733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Отклонение, %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(от сведений формы №12)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39" marR="7339" marT="733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Указана дата предполагаемого  посещения в ЕИР  в 2020году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39" marR="7339" marT="73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5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застрахованных лиц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% от количества застрахованных лиц в ЕИР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39" marR="7339" marT="7339" marB="0" anchor="ctr"/>
                </a:tc>
              </a:tr>
              <a:tr h="455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234 105 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188 688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81%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65 371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2000" b="1" i="1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5%</a:t>
                      </a:r>
                      <a:endParaRPr lang="ru-RU" sz="2000" b="1" i="1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339" marR="7339" marT="7339" marB="0" anchor="ctr"/>
                </a:tc>
              </a:tr>
              <a:tr h="1249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в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том числе,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 диагнозом (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I00-I99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–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сердечно-сосудистые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заболевания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113 461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61 165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kern="1200" dirty="0" smtClean="0">
                          <a:solidFill>
                            <a:srgbClr val="C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31 196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kern="1200" dirty="0" smtClean="0">
                          <a:solidFill>
                            <a:srgbClr val="C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51%</a:t>
                      </a:r>
                      <a:endParaRPr lang="ru-RU" sz="2000" b="1" i="1" u="none" strike="noStrike" kern="1200" dirty="0">
                        <a:solidFill>
                          <a:srgbClr val="C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339" marR="7339" marT="7339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7158" y="5000636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ТФОМС Тверской области проведена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сверка сведений о застрахованных лицах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состоящих на диспансерном наблюдении с заболеваниями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системы, представленных медицинскими организациями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ЕИР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 данными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форме федерального статистического наблюдения № 12 «Сведения о числе заболеваний, зарегистрированных у пациентов, проживающих в районе обслуживания медицинской организации».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8572528" y="6357958"/>
            <a:ext cx="447668" cy="363517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8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285720" y="142852"/>
            <a:ext cx="785818" cy="86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596" y="1071546"/>
            <a:ext cx="8429684" cy="78581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анализе сведений представленных МО в ЕИР установлено, что из 47 МО, в которых имеется диспансерная группа по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сердечно-сосудистым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заболеваниям, 4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представили информацию в ЕИР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9" y="2000240"/>
          <a:ext cx="8429682" cy="4323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"/>
                <a:gridCol w="2950390"/>
                <a:gridCol w="1685936"/>
                <a:gridCol w="1685936"/>
                <a:gridCol w="1685936"/>
              </a:tblGrid>
              <a:tr h="285752">
                <a:tc rowSpan="2">
                  <a:txBody>
                    <a:bodyPr/>
                    <a:lstStyle/>
                    <a:p>
                      <a:pPr algn="ctr"/>
                      <a:endParaRPr lang="ru-RU" sz="1600" b="1" i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i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i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1" i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i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600" b="1" i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i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i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медицинской организации</a:t>
                      </a:r>
                      <a:endParaRPr lang="ru-RU" sz="16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Сведения о размещении списков подлежащих ДН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6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Численность лиц, находящихся на ДН с диагнозом (I00-I99) данным формы №12 за 2019 год</a:t>
                      </a:r>
                      <a:endParaRPr lang="ru-RU" sz="14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Загружено в ЕИР</a:t>
                      </a:r>
                      <a:endParaRPr lang="ru-RU" sz="140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Смертность от ССЗ по</a:t>
                      </a:r>
                      <a:r>
                        <a:rPr lang="ru-RU" sz="1400" b="1" i="1" u="none" strike="noStrike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районам за 2018 год (на 100000 населения) </a:t>
                      </a:r>
                      <a:r>
                        <a:rPr lang="ru-RU" sz="1600" b="1" i="1" u="sng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в среднем по области 745,6</a:t>
                      </a:r>
                      <a:endParaRPr lang="ru-RU" sz="16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884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ГБУЗ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Бологовская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ЦРБ"                                                               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2 272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938,1</a:t>
                      </a:r>
                      <a:endParaRPr lang="ru-RU" sz="1800" b="1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884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ГБУЗ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Максатихинская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ЦРБ"                                                            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803,2</a:t>
                      </a:r>
                      <a:endParaRPr lang="ru-RU" sz="1800" b="1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884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ГБУЗ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Андреапольская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ЦРБ"                                  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2 330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770,9</a:t>
                      </a:r>
                      <a:endParaRPr lang="ru-RU" sz="1800" b="1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884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ГБУЗ  "ЦРБ Лесного района"                                                           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851,2</a:t>
                      </a:r>
                      <a:endParaRPr lang="ru-RU" sz="1800" b="1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1538" y="142852"/>
            <a:ext cx="7886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Медицинские организации,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разместившие в ЕИР списки лиц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сердечно-сосудистами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заболеваниями, подлежащих диспансерному наблюдению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8429652" y="6357958"/>
            <a:ext cx="590544" cy="363517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blevaNV\Desktop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25028" cy="6143668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501090" y="6286520"/>
            <a:ext cx="519106" cy="363517"/>
          </a:xfrm>
        </p:spPr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1410</Words>
  <Application>Microsoft Office PowerPoint</Application>
  <PresentationFormat>Экран (4:3)</PresentationFormat>
  <Paragraphs>222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В соответствии с Приказом МЗ РФ от 29.03.2019 № 173н «Об утверждении порядка проведения диспансерного наблюдения за взрослыми» диспансерное наблюдение устанавливается при наличии следующих  заболеваний сердечно-сосудистой системы: </vt:lpstr>
      <vt:lpstr>Слайд 11</vt:lpstr>
      <vt:lpstr>Слайд 12</vt:lpstr>
      <vt:lpstr>Слайд 13</vt:lpstr>
      <vt:lpstr>Слайд 14</vt:lpstr>
      <vt:lpstr>Слайд 15</vt:lpstr>
      <vt:lpstr>Результаты низкой эффективности диспансерного  наблюдения</vt:lpstr>
      <vt:lpstr>Предложения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KoblevaNV</dc:creator>
  <cp:lastModifiedBy>KoblevaNV</cp:lastModifiedBy>
  <cp:revision>267</cp:revision>
  <dcterms:created xsi:type="dcterms:W3CDTF">2020-05-26T11:43:02Z</dcterms:created>
  <dcterms:modified xsi:type="dcterms:W3CDTF">2020-06-05T06:05:24Z</dcterms:modified>
</cp:coreProperties>
</file>