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1" r:id="rId2"/>
    <p:sldId id="409" r:id="rId3"/>
    <p:sldId id="412" r:id="rId4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DE"/>
    <a:srgbClr val="C58F07"/>
    <a:srgbClr val="A88000"/>
    <a:srgbClr val="800000"/>
    <a:srgbClr val="948A54"/>
    <a:srgbClr val="FDEADA"/>
    <a:srgbClr val="CCECFF"/>
    <a:srgbClr val="D1F7E2"/>
    <a:srgbClr val="C5D9F1"/>
    <a:srgbClr val="3174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43" autoAdjust="0"/>
  </p:normalViewPr>
  <p:slideViewPr>
    <p:cSldViewPr>
      <p:cViewPr varScale="1">
        <p:scale>
          <a:sx n="141" d="100"/>
          <a:sy n="141" d="100"/>
        </p:scale>
        <p:origin x="-72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6650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375" y="0"/>
            <a:ext cx="2945712" cy="496650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pPr>
              <a:defRPr/>
            </a:pPr>
            <a:fld id="{87CD63C6-2C2A-4D17-87B1-C71A2833ECE8}" type="datetimeFigureOut">
              <a:rPr lang="ru-RU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403"/>
            <a:ext cx="2945712" cy="496650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375" y="9428403"/>
            <a:ext cx="2945712" cy="496650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pPr>
              <a:defRPr/>
            </a:pPr>
            <a:fld id="{8CD84301-593B-4A54-BE8D-F304EE866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0578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6650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375" y="0"/>
            <a:ext cx="2945712" cy="496650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1CB2D6-FE2B-40F0-B72B-A9B61B4E9B6B}" type="datetimeFigureOut">
              <a:rPr lang="ru-RU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2" y="4715788"/>
            <a:ext cx="5439092" cy="4466670"/>
          </a:xfrm>
          <a:prstGeom prst="rect">
            <a:avLst/>
          </a:prstGeom>
        </p:spPr>
        <p:txBody>
          <a:bodyPr vert="horz" lIns="91403" tIns="45702" rIns="91403" bIns="4570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03"/>
            <a:ext cx="2945712" cy="496650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375" y="9428403"/>
            <a:ext cx="2945712" cy="496650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28AA16-3676-49FE-9BE1-7C6438090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47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8AA16-3676-49FE-9BE1-7C64380903C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581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2337-1108-40D1-8F62-7B66800DE0B8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341C-D937-45BE-8BEF-1F57E931A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B301-59AB-4AF7-AC4C-86C1F05B051D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089C2-D056-4C76-8CDE-D782D6158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43EE-3246-44E3-8160-A81764873C57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BC18-2A45-4634-9778-E942205C9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F3928-E905-4D2E-8F34-9F889F7DCD84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CE83-07D5-4465-B3BA-ACEEF93D7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588F-1004-4F81-A732-64E7181115EC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D8EB-A995-404A-B276-41C70B74C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80BA7-419E-4517-BEEA-58A85B54B777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DCD1-8F90-4727-A1EC-F5543F5C7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908A-66A0-40F6-BD52-105CB9F13DD7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02A6-D77E-405B-A43C-1E95B17DC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FAAC-FE2C-4896-9F43-51D7FE67C37C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9A7-41A8-4116-BBA1-64962FD4D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0085B-43AE-41C5-AF55-916925E4069E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D791E-B287-48D3-A49E-30CE8DAEB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31739-3699-4A55-9FB2-67B7224FC129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2BE4-6EF5-4A16-9EF9-A88F4031F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31544-977F-4269-B416-EC6D6B20068B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93C2-0021-402F-A337-00743B517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2A0FB3-8617-4D70-AD5A-449F6613E049}" type="datetime1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DA4CFC-54D3-4C34-86D6-D2D622D2B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1"/>
          <p:cNvSpPr txBox="1">
            <a:spLocks noChangeArrowheads="1"/>
          </p:cNvSpPr>
          <p:nvPr/>
        </p:nvSpPr>
        <p:spPr bwMode="auto">
          <a:xfrm>
            <a:off x="8686800" y="4914901"/>
            <a:ext cx="457200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>
              <a:spcBef>
                <a:spcPct val="50000"/>
              </a:spcBef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6627" name="Прямоугольник 10"/>
          <p:cNvSpPr>
            <a:spLocks noChangeArrowheads="1"/>
          </p:cNvSpPr>
          <p:nvPr/>
        </p:nvSpPr>
        <p:spPr bwMode="auto">
          <a:xfrm>
            <a:off x="900120" y="77926"/>
            <a:ext cx="824388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58F07"/>
                </a:solidFill>
                <a:latin typeface="Times New Roman" pitchFamily="18" charset="0"/>
                <a:cs typeface="Times New Roman" pitchFamily="18" charset="0"/>
              </a:rPr>
              <a:t>НОРМИРОВАННЫЙ СТРАХОВОЙ ЗАПАС</a:t>
            </a:r>
          </a:p>
          <a:p>
            <a:pPr algn="ctr"/>
            <a:r>
              <a:rPr lang="ru-RU" sz="2000" b="1" dirty="0" smtClean="0">
                <a:solidFill>
                  <a:srgbClr val="C58F07"/>
                </a:solidFill>
                <a:latin typeface="Times New Roman" pitchFamily="18" charset="0"/>
                <a:cs typeface="Times New Roman" pitchFamily="18" charset="0"/>
              </a:rPr>
              <a:t>(ПЛАН-МЕРОПРИЯТИЙ НА 2 КВАРТАЛ 2020 ГОДА)</a:t>
            </a:r>
            <a:endParaRPr lang="ru-RU" sz="2000" b="1" dirty="0">
              <a:solidFill>
                <a:srgbClr val="C58F0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725" name="Group 101"/>
          <p:cNvGraphicFramePr>
            <a:graphicFrameLocks noGrp="1"/>
          </p:cNvGraphicFramePr>
          <p:nvPr/>
        </p:nvGraphicFramePr>
        <p:xfrm>
          <a:off x="1000100" y="928677"/>
          <a:ext cx="7858181" cy="3996847"/>
        </p:xfrm>
        <a:graphic>
          <a:graphicData uri="http://schemas.openxmlformats.org/drawingml/2006/table">
            <a:tbl>
              <a:tblPr/>
              <a:tblGrid>
                <a:gridCol w="524776"/>
                <a:gridCol w="2885378"/>
                <a:gridCol w="2703022"/>
                <a:gridCol w="735365"/>
                <a:gridCol w="1009640"/>
              </a:tblGrid>
              <a:tr h="5527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медицинского оборудования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руб. 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</a:tr>
              <a:tr h="23711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</a:tr>
              <a:tr h="45769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медицинского оборудования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ед.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848">
                <a:tc>
                  <a:txBody>
                    <a:bodyPr/>
                    <a:lstStyle/>
                    <a:p>
                      <a:pPr marL="45720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«Торжок ЦРБ»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ИВЛ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927">
                <a:tc>
                  <a:txBody>
                    <a:bodyPr/>
                    <a:lstStyle/>
                    <a:p>
                      <a:pPr marL="45720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«КБСМП»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Томограф рентгеновский компьютерный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1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профессиональное образование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(ГБУЗ «КБСМП», ГБУЗ «РД №2», ГБУЗ «Областной родильный дом», ГБУЗ «ГКБ №6», ГБУЗ «ТОКОД»)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чел.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1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58,4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6DE"/>
                    </a:solidFill>
                  </a:tcPr>
                </a:tc>
              </a:tr>
              <a:tr h="39170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за счет остатка на 01.01.2020 года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77410" marR="77410" marT="34282" marB="342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42857" y="92068"/>
            <a:ext cx="730545" cy="90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1"/>
          <p:cNvSpPr txBox="1">
            <a:spLocks noChangeArrowheads="1"/>
          </p:cNvSpPr>
          <p:nvPr/>
        </p:nvSpPr>
        <p:spPr bwMode="auto">
          <a:xfrm>
            <a:off x="8686800" y="4914901"/>
            <a:ext cx="457200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>
              <a:spcBef>
                <a:spcPct val="50000"/>
              </a:spcBef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6627" name="Прямоугольник 10"/>
          <p:cNvSpPr>
            <a:spLocks noChangeArrowheads="1"/>
          </p:cNvSpPr>
          <p:nvPr/>
        </p:nvSpPr>
        <p:spPr bwMode="auto">
          <a:xfrm>
            <a:off x="900120" y="77926"/>
            <a:ext cx="8243887" cy="96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C58F07"/>
                </a:solidFill>
                <a:latin typeface="Times New Roman" pitchFamily="18" charset="0"/>
                <a:cs typeface="Times New Roman" pitchFamily="18" charset="0"/>
              </a:rPr>
              <a:t>СОФИНАНСИРОВАНИЕ РАСХОДОВ МЕДИЦИНСКИХ ОРГАНИЗАЦИЙ НА ОПЛАТУ ТРУДА ВРАЧЕЙ И СРЕДНЕГО МЕДИЦИНСКОГО ПЕРСОНАЛА </a:t>
            </a:r>
            <a:r>
              <a:rPr lang="ru-RU" sz="1900" b="1" smtClean="0">
                <a:solidFill>
                  <a:srgbClr val="C58F07"/>
                </a:solidFill>
                <a:latin typeface="Times New Roman" pitchFamily="18" charset="0"/>
                <a:cs typeface="Times New Roman" pitchFamily="18" charset="0"/>
              </a:rPr>
              <a:t>В 2019 г.</a:t>
            </a:r>
            <a:endParaRPr lang="ru-RU" sz="1900" b="1" dirty="0">
              <a:solidFill>
                <a:srgbClr val="C58F0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1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42857" y="92068"/>
            <a:ext cx="730545" cy="90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00099" y="1260473"/>
          <a:ext cx="7858180" cy="3429024"/>
        </p:xfrm>
        <a:graphic>
          <a:graphicData uri="http://schemas.openxmlformats.org/drawingml/2006/table">
            <a:tbl>
              <a:tblPr/>
              <a:tblGrid>
                <a:gridCol w="3000397"/>
                <a:gridCol w="1000132"/>
                <a:gridCol w="1143008"/>
                <a:gridCol w="1481988"/>
                <a:gridCol w="1232655"/>
              </a:tblGrid>
              <a:tr h="4520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медицинского персонала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прирост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Освоение средств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</a:tr>
              <a:tr h="515277"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</a:t>
                      </a: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сумма, </a:t>
                      </a:r>
                    </a:p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сумма, </a:t>
                      </a:r>
                    </a:p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</a:tr>
              <a:tr h="175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1. Врачи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44000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+ 97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54 776,5</a:t>
                      </a: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8 065,2</a:t>
                      </a: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2. Средний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медицинский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персонал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44000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+ 86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37 248,5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3 853,8</a:t>
                      </a: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44000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+ 183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92 025,0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11 919,0</a:t>
                      </a: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медицинских организаций</a:t>
                      </a:r>
                    </a:p>
                  </a:txBody>
                  <a:tcPr marL="144000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1"/>
          <p:cNvSpPr txBox="1">
            <a:spLocks noChangeArrowheads="1"/>
          </p:cNvSpPr>
          <p:nvPr/>
        </p:nvSpPr>
        <p:spPr bwMode="auto">
          <a:xfrm>
            <a:off x="8686800" y="4914901"/>
            <a:ext cx="457200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>
              <a:spcBef>
                <a:spcPct val="50000"/>
              </a:spcBef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6627" name="Прямоугольник 10"/>
          <p:cNvSpPr>
            <a:spLocks noChangeArrowheads="1"/>
          </p:cNvSpPr>
          <p:nvPr/>
        </p:nvSpPr>
        <p:spPr bwMode="auto">
          <a:xfrm>
            <a:off x="900120" y="77926"/>
            <a:ext cx="8243887" cy="96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C58F07"/>
                </a:solidFill>
                <a:latin typeface="Times New Roman" pitchFamily="18" charset="0"/>
                <a:cs typeface="Times New Roman" pitchFamily="18" charset="0"/>
              </a:rPr>
              <a:t>СОФИНАНСИРОВАНИЕ РАСХОДОВ МЕДИЦИНСКИХ ОРГАНИЗАЦИЙ НА ОПЛАТУ ТРУДА ВРАЧЕЙ И СРЕДНЕГО МЕДИЦИНСКОГО ПЕРСОНАЛА НА 2020 Г.</a:t>
            </a:r>
          </a:p>
        </p:txBody>
      </p:sp>
      <p:pic>
        <p:nvPicPr>
          <p:cNvPr id="9" name="Рисунок 1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42857" y="92068"/>
            <a:ext cx="730545" cy="90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2" y="1214428"/>
          <a:ext cx="7715304" cy="3625316"/>
        </p:xfrm>
        <a:graphic>
          <a:graphicData uri="http://schemas.openxmlformats.org/drawingml/2006/table">
            <a:tbl>
              <a:tblPr/>
              <a:tblGrid>
                <a:gridCol w="2928958"/>
                <a:gridCol w="1214446"/>
                <a:gridCol w="1214446"/>
                <a:gridCol w="1331968"/>
                <a:gridCol w="1025486"/>
              </a:tblGrid>
              <a:tr h="4520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медицинского персонала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прирост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Освоение средств за январь-апрель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Исполнение,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</a:tr>
              <a:tr h="515277"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</a:t>
                      </a: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сумма, 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сумма, 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</a:tr>
              <a:tr h="175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1. Врачи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44000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57 153,4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2. Средний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медицинский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персонал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44000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31 266,2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44000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88 419,6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медицинских организаций</a:t>
                      </a:r>
                    </a:p>
                  </a:txBody>
                  <a:tcPr marL="144000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53" marR="8253" marT="8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5863</TotalTime>
  <Words>259</Words>
  <Application>Microsoft Office PowerPoint</Application>
  <PresentationFormat>Экран (16:9)</PresentationFormat>
  <Paragraphs>100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KozlovaEU</dc:creator>
  <cp:lastModifiedBy>A</cp:lastModifiedBy>
  <cp:revision>661</cp:revision>
  <dcterms:created xsi:type="dcterms:W3CDTF">2017-02-22T12:26:55Z</dcterms:created>
  <dcterms:modified xsi:type="dcterms:W3CDTF">2020-06-04T14:23:05Z</dcterms:modified>
</cp:coreProperties>
</file>